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2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7B5B3960-B4D4-204D-BDAF-3AB7518B7E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CA"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606FA9D-95E7-4B4A-A6E6-14594DAD0E57}" type="datetimeFigureOut">
              <a:rPr lang="en-US" smtClean="0"/>
              <a:t>18-03-19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B3960-B4D4-204D-BDAF-3AB7518B7E0F}"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1606FA9D-95E7-4B4A-A6E6-14594DAD0E57}" type="datetimeFigureOut">
              <a:rPr lang="en-US" smtClean="0"/>
              <a:t>18-03-19</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7B5B3960-B4D4-204D-BDAF-3AB7518B7E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CA"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7B5B3960-B4D4-204D-BDAF-3AB7518B7E0F}"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CA"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CA"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606FA9D-95E7-4B4A-A6E6-14594DAD0E57}" type="datetimeFigureOut">
              <a:rPr lang="en-US" smtClean="0"/>
              <a:t>18-03-19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CA"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1606FA9D-95E7-4B4A-A6E6-14594DAD0E57}" type="datetimeFigureOut">
              <a:rPr lang="en-US" smtClean="0"/>
              <a:t>18-03-19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1606FA9D-95E7-4B4A-A6E6-14594DAD0E57}" type="datetimeFigureOut">
              <a:rPr lang="en-US" smtClean="0"/>
              <a:t>18-03-19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B3960-B4D4-204D-BDAF-3AB7518B7E0F}"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1606FA9D-95E7-4B4A-A6E6-14594DAD0E57}" type="datetimeFigureOut">
              <a:rPr lang="en-US" smtClean="0"/>
              <a:t>18-03-19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FA9D-95E7-4B4A-A6E6-14594DAD0E57}" type="datetimeFigureOut">
              <a:rPr lang="en-US" smtClean="0"/>
              <a:t>18-03-19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CA"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606FA9D-95E7-4B4A-A6E6-14594DAD0E57}" type="datetimeFigureOut">
              <a:rPr lang="en-US" smtClean="0"/>
              <a:t>18-03-19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B3960-B4D4-204D-BDAF-3AB7518B7E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1606FA9D-95E7-4B4A-A6E6-14594DAD0E57}" type="datetimeFigureOut">
              <a:rPr lang="en-US" smtClean="0"/>
              <a:t>18-03-19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7B5B3960-B4D4-204D-BDAF-3AB7518B7E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Brave New World</a:t>
            </a:r>
            <a:endParaRPr lang="en-US" dirty="0"/>
          </a:p>
        </p:txBody>
      </p:sp>
      <p:sp>
        <p:nvSpPr>
          <p:cNvPr id="3" name="Subtitle 2"/>
          <p:cNvSpPr>
            <a:spLocks noGrp="1"/>
          </p:cNvSpPr>
          <p:nvPr>
            <p:ph type="subTitle" idx="1"/>
          </p:nvPr>
        </p:nvSpPr>
        <p:spPr/>
        <p:txBody>
          <a:bodyPr/>
          <a:lstStyle/>
          <a:p>
            <a:r>
              <a:rPr lang="en-US" dirty="0" smtClean="0"/>
              <a:t>Freedom</a:t>
            </a:r>
            <a:endParaRPr lang="en-US" dirty="0"/>
          </a:p>
        </p:txBody>
      </p:sp>
    </p:spTree>
    <p:extLst>
      <p:ext uri="{BB962C8B-B14F-4D97-AF65-F5344CB8AC3E}">
        <p14:creationId xmlns:p14="http://schemas.microsoft.com/office/powerpoint/2010/main" val="303921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Freedom?</a:t>
            </a:r>
            <a:endParaRPr lang="en-US" dirty="0"/>
          </a:p>
        </p:txBody>
      </p:sp>
      <p:sp>
        <p:nvSpPr>
          <p:cNvPr id="3" name="Content Placeholder 2"/>
          <p:cNvSpPr>
            <a:spLocks noGrp="1"/>
          </p:cNvSpPr>
          <p:nvPr>
            <p:ph idx="1"/>
          </p:nvPr>
        </p:nvSpPr>
        <p:spPr/>
        <p:txBody>
          <a:bodyPr/>
          <a:lstStyle/>
          <a:p>
            <a:r>
              <a:rPr lang="en-US" dirty="0" smtClean="0"/>
              <a:t>“Man is born free, but everywhere in chains.” – Jean Jacques Rousseau</a:t>
            </a:r>
            <a:endParaRPr lang="en-US" dirty="0"/>
          </a:p>
        </p:txBody>
      </p:sp>
      <p:pic>
        <p:nvPicPr>
          <p:cNvPr id="4" name="Picture 3" descr="640px-Jean-Jacques_Rousseau_(painted_portra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545" y="2493433"/>
            <a:ext cx="1950720" cy="27157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42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3" y="697971"/>
            <a:ext cx="4227689" cy="1143000"/>
          </a:xfrm>
        </p:spPr>
        <p:txBody>
          <a:bodyPr>
            <a:normAutofit/>
          </a:bodyPr>
          <a:lstStyle/>
          <a:p>
            <a:r>
              <a:rPr lang="en-US" dirty="0" smtClean="0"/>
              <a:t>Thomas Paine</a:t>
            </a:r>
            <a:endParaRPr lang="en-US" dirty="0"/>
          </a:p>
        </p:txBody>
      </p:sp>
      <p:sp>
        <p:nvSpPr>
          <p:cNvPr id="3" name="Content Placeholder 2"/>
          <p:cNvSpPr>
            <a:spLocks noGrp="1"/>
          </p:cNvSpPr>
          <p:nvPr>
            <p:ph idx="1"/>
          </p:nvPr>
        </p:nvSpPr>
        <p:spPr>
          <a:xfrm>
            <a:off x="349956" y="2454276"/>
            <a:ext cx="8229600" cy="1927576"/>
          </a:xfrm>
          <a:ln>
            <a:solidFill>
              <a:schemeClr val="accent6"/>
            </a:solidFill>
          </a:ln>
        </p:spPr>
        <p:txBody>
          <a:bodyPr>
            <a:normAutofit fontScale="77500" lnSpcReduction="20000"/>
          </a:bodyPr>
          <a:lstStyle/>
          <a:p>
            <a:r>
              <a:rPr lang="en-US" b="1" dirty="0" smtClean="0"/>
              <a:t>“MANKIND</a:t>
            </a:r>
            <a:r>
              <a:rPr lang="en-US" dirty="0" smtClean="0"/>
              <a:t> </a:t>
            </a:r>
            <a:r>
              <a:rPr lang="en-US" dirty="0"/>
              <a:t>being originally equals in the order of creation, the equality could only be destroyed by some subsequent circumstance; the distinctions of rich, and poor, may in a great measure be accounted for, and that without having recourse to the harsh, ill-sounding names of oppression and avarice. Oppression is often the consequence, but seldom or never the means of riches; and though avarice will preserve a man from being </a:t>
            </a:r>
            <a:r>
              <a:rPr lang="en-US" dirty="0" err="1"/>
              <a:t>necessitously</a:t>
            </a:r>
            <a:r>
              <a:rPr lang="en-US" dirty="0"/>
              <a:t> poor, it generally makes him too timorous to be wealthy</a:t>
            </a:r>
            <a:r>
              <a:rPr lang="en-US" dirty="0" smtClean="0"/>
              <a:t>.” – Common Sense </a:t>
            </a:r>
            <a:endParaRPr lang="en-US" dirty="0"/>
          </a:p>
        </p:txBody>
      </p:sp>
      <p:sp>
        <p:nvSpPr>
          <p:cNvPr id="4" name="TextBox 3"/>
          <p:cNvSpPr txBox="1"/>
          <p:nvPr/>
        </p:nvSpPr>
        <p:spPr>
          <a:xfrm>
            <a:off x="349956" y="4748741"/>
            <a:ext cx="8122356" cy="1446550"/>
          </a:xfrm>
          <a:prstGeom prst="rect">
            <a:avLst/>
          </a:prstGeom>
          <a:noFill/>
          <a:ln>
            <a:solidFill>
              <a:srgbClr val="F79646"/>
            </a:solidFill>
          </a:ln>
        </p:spPr>
        <p:txBody>
          <a:bodyPr wrap="square" rtlCol="0">
            <a:spAutoFit/>
          </a:bodyPr>
          <a:lstStyle/>
          <a:p>
            <a:r>
              <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Reflect: </a:t>
            </a:r>
            <a:r>
              <a:rPr lang="en-US" sz="2200" dirty="0" smtClean="0"/>
              <a:t>To yourself think about this quotation from Thomas Paine in and around 1776 and write in a short couple sentences what it means to you. There are no wrong answers here. Just write down some of your initial feelings. </a:t>
            </a:r>
            <a:endParaRPr lang="en-US" sz="2200" dirty="0"/>
          </a:p>
        </p:txBody>
      </p:sp>
      <p:pic>
        <p:nvPicPr>
          <p:cNvPr id="5" name="Picture 4" descr="MTE5NTU2MzE2MzM3NTcxMzM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9645" y="210609"/>
            <a:ext cx="2209799" cy="2209799"/>
          </a:xfrm>
          <a:prstGeom prst="rect">
            <a:avLst/>
          </a:prstGeom>
          <a:ln>
            <a:noFill/>
          </a:ln>
          <a:effectLst>
            <a:softEdge rad="112500"/>
          </a:effectLst>
        </p:spPr>
      </p:pic>
    </p:spTree>
    <p:extLst>
      <p:ext uri="{BB962C8B-B14F-4D97-AF65-F5344CB8AC3E}">
        <p14:creationId xmlns:p14="http://schemas.microsoft.com/office/powerpoint/2010/main" val="96599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in Brave New World</a:t>
            </a:r>
            <a:endParaRPr lang="en-US" dirty="0"/>
          </a:p>
        </p:txBody>
      </p:sp>
      <p:sp>
        <p:nvSpPr>
          <p:cNvPr id="3" name="Content Placeholder 2"/>
          <p:cNvSpPr>
            <a:spLocks noGrp="1"/>
          </p:cNvSpPr>
          <p:nvPr>
            <p:ph idx="1"/>
          </p:nvPr>
        </p:nvSpPr>
        <p:spPr>
          <a:xfrm>
            <a:off x="457200" y="1600201"/>
            <a:ext cx="8229600" cy="968022"/>
          </a:xfrm>
          <a:ln>
            <a:solidFill>
              <a:srgbClr val="F79646"/>
            </a:solidFill>
          </a:ln>
        </p:spPr>
        <p:txBody>
          <a:bodyPr>
            <a:normAutofit fontScale="92500" lnSpcReduction="1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Controller: </a:t>
            </a:r>
            <a:r>
              <a:rPr lang="en-US" dirty="0" smtClean="0"/>
              <a:t>the most powerful person in the novel. He dictates policy for the World State. He allows Bernard to bring John Back from the Reservation. </a:t>
            </a:r>
          </a:p>
        </p:txBody>
      </p:sp>
      <p:sp>
        <p:nvSpPr>
          <p:cNvPr id="4" name="TextBox 3"/>
          <p:cNvSpPr txBox="1"/>
          <p:nvPr/>
        </p:nvSpPr>
        <p:spPr>
          <a:xfrm>
            <a:off x="747889" y="2921000"/>
            <a:ext cx="7803444" cy="1200329"/>
          </a:xfrm>
          <a:prstGeom prst="rect">
            <a:avLst/>
          </a:prstGeom>
          <a:noFill/>
          <a:ln w="57150" cmpd="sng">
            <a:solidFill>
              <a:srgbClr val="F79646"/>
            </a:solidFill>
          </a:ln>
        </p:spPr>
        <p:txBody>
          <a:bodyPr wrap="square" rtlCol="0">
            <a:spAutoFit/>
          </a:bodyPr>
          <a:lstStyle/>
          <a:p>
            <a:r>
              <a:rPr lang="en-US" dirty="0" smtClean="0"/>
              <a:t>Discusses history and how people could not control their emotions because of, “obscene relationships’” </a:t>
            </a:r>
            <a:r>
              <a:rPr lang="en-US" dirty="0" err="1" smtClean="0"/>
              <a:t>pg</a:t>
            </a:r>
            <a:r>
              <a:rPr lang="en-US" dirty="0" smtClean="0"/>
              <a:t> 31 between family members. He details how the World State did away with these relationships because of mothers, “brooded over them [her children] like a cat over its kittens.” </a:t>
            </a:r>
            <a:r>
              <a:rPr lang="en-US" dirty="0" err="1" smtClean="0"/>
              <a:t>pg</a:t>
            </a:r>
            <a:r>
              <a:rPr lang="en-US" dirty="0" smtClean="0"/>
              <a:t> 32</a:t>
            </a:r>
            <a:endParaRPr lang="en-US" dirty="0"/>
          </a:p>
        </p:txBody>
      </p:sp>
      <p:sp>
        <p:nvSpPr>
          <p:cNvPr id="5" name="TextBox 4"/>
          <p:cNvSpPr txBox="1"/>
          <p:nvPr/>
        </p:nvSpPr>
        <p:spPr>
          <a:xfrm>
            <a:off x="338667" y="4303890"/>
            <a:ext cx="8579555" cy="2308324"/>
          </a:xfrm>
          <a:prstGeom prst="rect">
            <a:avLst/>
          </a:prstGeom>
          <a:noFill/>
          <a:ln>
            <a:solidFill>
              <a:srgbClr val="F79646"/>
            </a:solidFill>
          </a:ln>
        </p:spPr>
        <p:txBody>
          <a:bodyPr wrap="square" rtlCol="0">
            <a:spAutoFit/>
          </a:bodyPr>
          <a:lstStyle/>
          <a:p>
            <a:r>
              <a:rPr lang="en-US" dirty="0" smtClean="0"/>
              <a:t>“What with mothers and lovers, what </a:t>
            </a:r>
            <a:r>
              <a:rPr lang="pl-PL" dirty="0" err="1" smtClean="0"/>
              <a:t>wi</a:t>
            </a:r>
            <a:r>
              <a:rPr lang="en-US" dirty="0" err="1" smtClean="0"/>
              <a:t>th</a:t>
            </a:r>
            <a:r>
              <a:rPr lang="en-US" dirty="0" smtClean="0"/>
              <a:t> the prohibitions they were not conditioned to obey, what with the temptations and the lonely remorse, what with the diseases and the endless isolating pain, with the uncertainties and the poverty – they were forced to feel strongly. And feeling strongly (and strongly, what was more, in solitude, in hopelessly individual isolation), how could they be stable?”  </a:t>
            </a:r>
            <a:r>
              <a:rPr lang="en-US" dirty="0" err="1" smtClean="0"/>
              <a:t>pg</a:t>
            </a:r>
            <a:r>
              <a:rPr lang="en-US" dirty="0" smtClean="0"/>
              <a:t> 35 Here </a:t>
            </a:r>
            <a:r>
              <a:rPr lang="en-US" dirty="0" err="1" smtClean="0"/>
              <a:t>Mond</a:t>
            </a:r>
            <a:r>
              <a:rPr lang="en-US" dirty="0" smtClean="0"/>
              <a:t> discusses in more detail the states desire to keep emotions calm so they, not the family, can control the people. He further discusses the importance of community and lack of individuality to control the people.</a:t>
            </a:r>
            <a:endParaRPr lang="en-US" dirty="0"/>
          </a:p>
        </p:txBody>
      </p:sp>
    </p:spTree>
    <p:extLst>
      <p:ext uri="{BB962C8B-B14F-4D97-AF65-F5344CB8AC3E}">
        <p14:creationId xmlns:p14="http://schemas.microsoft.com/office/powerpoint/2010/main" val="316246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endParaRPr lang="en-US" dirty="0"/>
          </a:p>
        </p:txBody>
      </p:sp>
      <p:sp>
        <p:nvSpPr>
          <p:cNvPr id="3" name="Content Placeholder 2"/>
          <p:cNvSpPr>
            <a:spLocks noGrp="1"/>
          </p:cNvSpPr>
          <p:nvPr>
            <p:ph idx="1"/>
          </p:nvPr>
        </p:nvSpPr>
        <p:spPr>
          <a:xfrm>
            <a:off x="457200" y="1982082"/>
            <a:ext cx="8229600" cy="1926695"/>
          </a:xfrm>
          <a:ln>
            <a:solidFill>
              <a:srgbClr val="F79646"/>
            </a:solidFill>
          </a:ln>
        </p:spPr>
        <p:txBody>
          <a:bodyPr>
            <a:normAutofit/>
          </a:bodyPr>
          <a:lstStyle/>
          <a:p>
            <a:r>
              <a:rPr lang="en-US" sz="2000" dirty="0" smtClean="0"/>
              <a:t>“Sometimes a thousand </a:t>
            </a:r>
            <a:r>
              <a:rPr lang="en-US" sz="2000" dirty="0" err="1" smtClean="0"/>
              <a:t>twangling</a:t>
            </a:r>
            <a:r>
              <a:rPr lang="en-US" sz="2000" dirty="0" smtClean="0"/>
              <a:t> instruments will hum about my ears, and sometimes voice.” </a:t>
            </a:r>
            <a:r>
              <a:rPr lang="en-US" sz="2000" dirty="0" err="1" smtClean="0"/>
              <a:t>pg</a:t>
            </a:r>
            <a:r>
              <a:rPr lang="en-US" sz="2000" dirty="0" smtClean="0"/>
              <a:t> 192 – The Tempest </a:t>
            </a:r>
            <a:r>
              <a:rPr lang="en-US" sz="2000" dirty="0" err="1" smtClean="0"/>
              <a:t>Mond</a:t>
            </a:r>
            <a:r>
              <a:rPr lang="en-US" sz="2000" dirty="0" smtClean="0"/>
              <a:t> is able to quote the Shakespearean play because he can break the rules; because he is in power. In fact we learn that </a:t>
            </a:r>
            <a:r>
              <a:rPr lang="en-US" sz="2000" dirty="0" err="1" smtClean="0"/>
              <a:t>Mond</a:t>
            </a:r>
            <a:r>
              <a:rPr lang="en-US" sz="2000" dirty="0" smtClean="0"/>
              <a:t> gave up ironically science to become a Controller. He was and is a free thinker. The state needs a free thinker to control it.</a:t>
            </a:r>
            <a:endParaRPr lang="en-US" sz="2000" dirty="0"/>
          </a:p>
        </p:txBody>
      </p:sp>
      <p:sp>
        <p:nvSpPr>
          <p:cNvPr id="4" name="TextBox 3"/>
          <p:cNvSpPr txBox="1"/>
          <p:nvPr/>
        </p:nvSpPr>
        <p:spPr>
          <a:xfrm>
            <a:off x="1814690" y="4372001"/>
            <a:ext cx="6039555" cy="707886"/>
          </a:xfrm>
          <a:prstGeom prst="rect">
            <a:avLst/>
          </a:prstGeom>
          <a:noFill/>
          <a:ln w="57150" cmpd="sng">
            <a:solidFill>
              <a:srgbClr val="F79646"/>
            </a:solidFill>
          </a:ln>
        </p:spPr>
        <p:txBody>
          <a:bodyPr wrap="square" rtlCol="0">
            <a:spAutoFit/>
          </a:bodyPr>
          <a:lstStyle/>
          <a:p>
            <a:r>
              <a:rPr lang="en-US" sz="2000" dirty="0" smtClean="0"/>
              <a:t>“He laughed. ‘Expecting Deltas to know what liberty is!’” </a:t>
            </a:r>
            <a:r>
              <a:rPr lang="en-US" sz="2000" dirty="0" err="1" smtClean="0"/>
              <a:t>pg</a:t>
            </a:r>
            <a:r>
              <a:rPr lang="en-US" sz="2000" dirty="0" smtClean="0"/>
              <a:t> 194 </a:t>
            </a:r>
            <a:endParaRPr lang="en-US" sz="2000" dirty="0"/>
          </a:p>
        </p:txBody>
      </p:sp>
    </p:spTree>
    <p:extLst>
      <p:ext uri="{BB962C8B-B14F-4D97-AF65-F5344CB8AC3E}">
        <p14:creationId xmlns:p14="http://schemas.microsoft.com/office/powerpoint/2010/main" val="412444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061"/>
            <a:ext cx="8229600" cy="1143000"/>
          </a:xfrm>
        </p:spPr>
        <p:txBody>
          <a:bodyPr/>
          <a:lstStyle/>
          <a:p>
            <a:r>
              <a:rPr lang="en-US" dirty="0" smtClean="0"/>
              <a:t>Obedience</a:t>
            </a:r>
            <a:endParaRPr lang="en-US" dirty="0"/>
          </a:p>
        </p:txBody>
      </p:sp>
      <p:sp>
        <p:nvSpPr>
          <p:cNvPr id="3" name="Content Placeholder 2"/>
          <p:cNvSpPr>
            <a:spLocks noGrp="1"/>
          </p:cNvSpPr>
          <p:nvPr>
            <p:ph idx="1"/>
          </p:nvPr>
        </p:nvSpPr>
        <p:spPr>
          <a:xfrm>
            <a:off x="211667" y="1304222"/>
            <a:ext cx="8650111" cy="1955800"/>
          </a:xfrm>
          <a:ln>
            <a:solidFill>
              <a:srgbClr val="F79646"/>
            </a:solidFill>
          </a:ln>
        </p:spPr>
        <p:txBody>
          <a:bodyPr>
            <a:normAutofit fontScale="85000" lnSpcReduction="10000"/>
          </a:bodyPr>
          <a:lstStyle/>
          <a:p>
            <a:r>
              <a:rPr lang="en-US" dirty="0" smtClean="0"/>
              <a:t>“They that have already Instituted a Commonwealth, being thereby bound by Covenant . . . cannot lawfully make a new Covenant, amongst themselves, to be obedient to any other, in anything whatsoever, without his permission. And therefore, they that are subjects to a Monarch cannot, without his leave, cast off Monarchy and return to the confusion of a disunited Multitude; nor transfer their Person from him that </a:t>
            </a:r>
            <a:r>
              <a:rPr lang="en-US" dirty="0" err="1" smtClean="0"/>
              <a:t>beareth</a:t>
            </a:r>
            <a:r>
              <a:rPr lang="en-US" dirty="0" smtClean="0"/>
              <a:t> it to another Man, or other Assembly of men” – Thomas Hobbes, Leviathan</a:t>
            </a:r>
          </a:p>
          <a:p>
            <a:endParaRPr lang="en-US" dirty="0"/>
          </a:p>
        </p:txBody>
      </p:sp>
      <p:sp>
        <p:nvSpPr>
          <p:cNvPr id="4" name="TextBox 3"/>
          <p:cNvSpPr txBox="1"/>
          <p:nvPr/>
        </p:nvSpPr>
        <p:spPr>
          <a:xfrm>
            <a:off x="141959" y="5849215"/>
            <a:ext cx="7436556" cy="646331"/>
          </a:xfrm>
          <a:prstGeom prst="rect">
            <a:avLst/>
          </a:prstGeom>
          <a:noFill/>
          <a:ln w="57150" cmpd="sng">
            <a:solidFill>
              <a:srgbClr val="F79646"/>
            </a:solidFill>
          </a:ln>
        </p:spPr>
        <p:txBody>
          <a:bodyPr wrap="square" rtlCol="0">
            <a:spAutoFit/>
          </a:bodyPr>
          <a:lstStyle/>
          <a:p>
            <a:r>
              <a:rPr lang="en-US" dirty="0" smtClean="0"/>
              <a:t>“We don’t want to change. Every change is a menace to stability.” – The Controller  </a:t>
            </a:r>
            <a:r>
              <a:rPr lang="en-US" dirty="0" err="1" smtClean="0"/>
              <a:t>Pg</a:t>
            </a:r>
            <a:r>
              <a:rPr lang="en-US" dirty="0" smtClean="0"/>
              <a:t> 198</a:t>
            </a:r>
            <a:endParaRPr lang="en-US" dirty="0"/>
          </a:p>
        </p:txBody>
      </p:sp>
      <p:pic>
        <p:nvPicPr>
          <p:cNvPr id="5" name="Picture 4" descr="hobb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7563" y="3260022"/>
            <a:ext cx="1764736" cy="2384778"/>
          </a:xfrm>
          <a:prstGeom prst="rect">
            <a:avLst/>
          </a:prstGeom>
          <a:ln>
            <a:noFill/>
          </a:ln>
          <a:effectLst>
            <a:softEdge rad="112500"/>
          </a:effectLst>
        </p:spPr>
      </p:pic>
    </p:spTree>
    <p:extLst>
      <p:ext uri="{BB962C8B-B14F-4D97-AF65-F5344CB8AC3E}">
        <p14:creationId xmlns:p14="http://schemas.microsoft.com/office/powerpoint/2010/main" val="134384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t>Bernard Marx</a:t>
            </a:r>
            <a:endParaRPr lang="en-US" dirty="0"/>
          </a:p>
        </p:txBody>
      </p:sp>
      <p:sp>
        <p:nvSpPr>
          <p:cNvPr id="3" name="Content Placeholder 2"/>
          <p:cNvSpPr>
            <a:spLocks noGrp="1"/>
          </p:cNvSpPr>
          <p:nvPr>
            <p:ph idx="1"/>
          </p:nvPr>
        </p:nvSpPr>
        <p:spPr>
          <a:xfrm>
            <a:off x="457200" y="1156053"/>
            <a:ext cx="8229600" cy="3140251"/>
          </a:xfrm>
          <a:ln w="38100" cmpd="sng">
            <a:solidFill>
              <a:srgbClr val="F79646"/>
            </a:solidFill>
          </a:ln>
        </p:spPr>
        <p:txBody>
          <a:bodyPr>
            <a:normAutofit fontScale="77500" lnSpcReduction="20000"/>
          </a:bodyPr>
          <a:lstStyle/>
          <a:p>
            <a:r>
              <a:rPr lang="en-US" dirty="0" smtClean="0">
                <a:solidFill>
                  <a:schemeClr val="accent6"/>
                </a:solidFill>
              </a:rPr>
              <a:t>Philosopher Karl Marx</a:t>
            </a:r>
            <a:r>
              <a:rPr lang="en-US" dirty="0" smtClean="0"/>
              <a:t>: </a:t>
            </a:r>
            <a:r>
              <a:rPr lang="en-US" dirty="0"/>
              <a:t>F</a:t>
            </a:r>
            <a:r>
              <a:rPr lang="en-US" dirty="0" smtClean="0"/>
              <a:t>orms </a:t>
            </a:r>
            <a:r>
              <a:rPr lang="en-US" dirty="0"/>
              <a:t>of society rise and fall as they further and then impede the development of human productive power. Marx sees the historical process as proceeding through a necessary series of modes of production, characterized by class struggle, culminating in communism</a:t>
            </a:r>
            <a:r>
              <a:rPr lang="en-US" dirty="0" smtClean="0"/>
              <a:t>. -  </a:t>
            </a:r>
            <a:r>
              <a:rPr lang="en-US" i="1" dirty="0" smtClean="0">
                <a:solidFill>
                  <a:srgbClr val="F79646"/>
                </a:solidFill>
              </a:rPr>
              <a:t>The Stanford Encyclopedia of Philosophy</a:t>
            </a:r>
          </a:p>
          <a:p>
            <a:endParaRPr lang="en-US" dirty="0"/>
          </a:p>
          <a:p>
            <a:r>
              <a:rPr lang="en-US" dirty="0" smtClean="0">
                <a:solidFill>
                  <a:srgbClr val="F79646"/>
                </a:solidFill>
              </a:rPr>
              <a:t>Bernard Marx: </a:t>
            </a:r>
            <a:r>
              <a:rPr lang="en-US" dirty="0" smtClean="0"/>
              <a:t>Lacks any sort of control. Is angry and critical of the New World government in the beginning of the book stating, “‘How can I?’ He repeated meditatively. ‘No, the real problem is: How is it that I can’t, or rather because after all I know quite well why I can’t – what would it be like if I could, if I were free – not enslaved by my conditioning.” </a:t>
            </a:r>
            <a:r>
              <a:rPr lang="en-US" dirty="0" err="1" smtClean="0"/>
              <a:t>pg</a:t>
            </a:r>
            <a:r>
              <a:rPr lang="en-US" dirty="0" smtClean="0"/>
              <a:t> 78 </a:t>
            </a:r>
            <a:endParaRPr lang="en-US" dirty="0"/>
          </a:p>
        </p:txBody>
      </p:sp>
      <p:sp>
        <p:nvSpPr>
          <p:cNvPr id="4" name="TextBox 3"/>
          <p:cNvSpPr txBox="1"/>
          <p:nvPr/>
        </p:nvSpPr>
        <p:spPr>
          <a:xfrm>
            <a:off x="1350498" y="4420626"/>
            <a:ext cx="6916536" cy="2308324"/>
          </a:xfrm>
          <a:prstGeom prst="rect">
            <a:avLst/>
          </a:prstGeom>
          <a:solidFill>
            <a:schemeClr val="accent6">
              <a:lumMod val="50000"/>
            </a:schemeClr>
          </a:solidFill>
          <a:ln>
            <a:solidFill>
              <a:srgbClr val="F79646"/>
            </a:solidFill>
          </a:ln>
        </p:spPr>
        <p:txBody>
          <a:bodyPr wrap="square" rtlCol="0">
            <a:spAutoFit/>
          </a:bodyPr>
          <a:lstStyle/>
          <a:p>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Later in the novel when he improves his status he is quite happy to take soma, sleep with many women, and participate in the New World’s society.  However, when he again falls from grace and his reputation suffers, he criticizes the state further the state by going with </a:t>
            </a: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Helmholz</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to John when he riots. Marx is very much a social malcontent, but reflects well Karl Marx’s idea that society is in a constant transition to communism.</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307764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World vs. Reservation</a:t>
            </a:r>
            <a:endParaRPr lang="en-US" dirty="0"/>
          </a:p>
        </p:txBody>
      </p:sp>
      <p:sp>
        <p:nvSpPr>
          <p:cNvPr id="3" name="Content Placeholder 2"/>
          <p:cNvSpPr>
            <a:spLocks noGrp="1"/>
          </p:cNvSpPr>
          <p:nvPr>
            <p:ph idx="1"/>
          </p:nvPr>
        </p:nvSpPr>
        <p:spPr>
          <a:xfrm>
            <a:off x="457200" y="1600201"/>
            <a:ext cx="8229600" cy="3042356"/>
          </a:xfrm>
          <a:ln>
            <a:solidFill>
              <a:schemeClr val="accent6"/>
            </a:solidFill>
          </a:ln>
        </p:spPr>
        <p:txBody>
          <a:bodyPr>
            <a:normAutofit/>
          </a:bodyPr>
          <a:lstStyle/>
          <a:p>
            <a:r>
              <a:rPr lang="en-US" b="1" dirty="0" smtClean="0"/>
              <a:t>New World: </a:t>
            </a:r>
            <a:r>
              <a:rPr lang="en-US" dirty="0" smtClean="0"/>
              <a:t>Absolute control by the government of society through the use of science, technology in order to manipulate social structure (though ironically produces malcontents like The Controller, Marx, </a:t>
            </a:r>
            <a:r>
              <a:rPr lang="en-US" dirty="0" err="1" smtClean="0"/>
              <a:t>Helmholz</a:t>
            </a:r>
            <a:r>
              <a:rPr lang="en-US" dirty="0" smtClean="0"/>
              <a:t>, even the Director AND many more who are sent to Islands).</a:t>
            </a:r>
            <a:endParaRPr lang="en-US" dirty="0"/>
          </a:p>
        </p:txBody>
      </p:sp>
    </p:spTree>
    <p:extLst>
      <p:ext uri="{BB962C8B-B14F-4D97-AF65-F5344CB8AC3E}">
        <p14:creationId xmlns:p14="http://schemas.microsoft.com/office/powerpoint/2010/main" val="62699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Reservation</a:t>
            </a:r>
            <a:endParaRPr lang="en-US" dirty="0"/>
          </a:p>
        </p:txBody>
      </p:sp>
      <p:sp>
        <p:nvSpPr>
          <p:cNvPr id="3" name="Content Placeholder 2"/>
          <p:cNvSpPr>
            <a:spLocks noGrp="1"/>
          </p:cNvSpPr>
          <p:nvPr>
            <p:ph idx="1"/>
          </p:nvPr>
        </p:nvSpPr>
        <p:spPr>
          <a:xfrm>
            <a:off x="498475" y="1761565"/>
            <a:ext cx="8147051" cy="2457657"/>
          </a:xfrm>
          <a:ln>
            <a:solidFill>
              <a:srgbClr val="F79646"/>
            </a:solidFill>
          </a:ln>
        </p:spPr>
        <p:txBody>
          <a:bodyPr/>
          <a:lstStyle/>
          <a:p>
            <a:r>
              <a:rPr lang="en-US" dirty="0" smtClean="0"/>
              <a:t>Fenced in by the New World. Religion, monogamy, democratic anarchy in small communities, no clean water, no consumerism, violence, rituals est. </a:t>
            </a:r>
          </a:p>
          <a:p>
            <a:r>
              <a:rPr lang="en-US" dirty="0" smtClean="0"/>
              <a:t>People are free to do what they please and have formed customs and norms that are left unchecked by the New World.</a:t>
            </a:r>
            <a:endParaRPr lang="en-US" dirty="0"/>
          </a:p>
        </p:txBody>
      </p:sp>
    </p:spTree>
    <p:extLst>
      <p:ext uri="{BB962C8B-B14F-4D97-AF65-F5344CB8AC3E}">
        <p14:creationId xmlns:p14="http://schemas.microsoft.com/office/powerpoint/2010/main" val="3613010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107</TotalTime>
  <Words>929</Words>
  <Application>Microsoft Macintosh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Saddle</vt:lpstr>
      <vt:lpstr>Brave New World</vt:lpstr>
      <vt:lpstr>What is Freedom?</vt:lpstr>
      <vt:lpstr>Thomas Paine</vt:lpstr>
      <vt:lpstr>Freedom in Brave New World</vt:lpstr>
      <vt:lpstr>Chapter 16</vt:lpstr>
      <vt:lpstr>Obedience</vt:lpstr>
      <vt:lpstr>Bernard Marx</vt:lpstr>
      <vt:lpstr>New World vs. Reservation</vt:lpstr>
      <vt:lpstr>The Reservation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Brave New World</dc:title>
  <dc:creator>Gordon Laffin</dc:creator>
  <cp:lastModifiedBy>Gordon Laffin</cp:lastModifiedBy>
  <cp:revision>15</cp:revision>
  <dcterms:created xsi:type="dcterms:W3CDTF">2014-06-21T19:45:42Z</dcterms:created>
  <dcterms:modified xsi:type="dcterms:W3CDTF">2018-03-19T17:07:38Z</dcterms:modified>
</cp:coreProperties>
</file>