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4" r:id="rId1"/>
  </p:sldMasterIdLst>
  <p:sldIdLst>
    <p:sldId id="256" r:id="rId2"/>
    <p:sldId id="269" r:id="rId3"/>
    <p:sldId id="267" r:id="rId4"/>
    <p:sldId id="257" r:id="rId5"/>
    <p:sldId id="258" r:id="rId6"/>
    <p:sldId id="260" r:id="rId7"/>
    <p:sldId id="261" r:id="rId8"/>
    <p:sldId id="262" r:id="rId9"/>
    <p:sldId id="272" r:id="rId10"/>
    <p:sldId id="273" r:id="rId11"/>
    <p:sldId id="263" r:id="rId12"/>
    <p:sldId id="270" r:id="rId13"/>
    <p:sldId id="268" r:id="rId14"/>
    <p:sldId id="266"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9" d="100"/>
          <a:sy n="49" d="100"/>
        </p:scale>
        <p:origin x="-95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CA"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CA"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F584FFF-E3E6-6045-8C30-C036D33EF528}" type="datetimeFigureOut">
              <a:rPr lang="en-US" smtClean="0"/>
              <a:t>19-09-17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12AA694-00EB-4F4B-AABB-6F50FB178914}"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extLst/>
          </a:lstStyle>
          <a:p>
            <a:fld id="{FF584FFF-E3E6-6045-8C30-C036D33EF528}" type="datetimeFigureOut">
              <a:rPr lang="en-US" smtClean="0"/>
              <a:t>19-09-17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CFBC96-ACF5-D445-A663-8B12592EEC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extLst/>
          </a:lstStyle>
          <a:p>
            <a:fld id="{FF584FFF-E3E6-6045-8C30-C036D33EF528}" type="datetimeFigureOut">
              <a:rPr lang="en-US" smtClean="0"/>
              <a:t>19-09-17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CFBC96-ACF5-D445-A663-8B12592EEC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CA"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extLst/>
          </a:lstStyle>
          <a:p>
            <a:fld id="{FF584FFF-E3E6-6045-8C30-C036D33EF528}" type="datetimeFigureOut">
              <a:rPr lang="en-US" smtClean="0"/>
              <a:t>19-09-17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CFBC96-ACF5-D445-A663-8B12592EEC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CA"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CA" smtClean="0"/>
              <a:t>Click to edit Master text styles</a:t>
            </a:r>
          </a:p>
        </p:txBody>
      </p:sp>
      <p:sp>
        <p:nvSpPr>
          <p:cNvPr id="4" name="Date Placeholder 3"/>
          <p:cNvSpPr>
            <a:spLocks noGrp="1"/>
          </p:cNvSpPr>
          <p:nvPr>
            <p:ph type="dt" sz="half" idx="10"/>
          </p:nvPr>
        </p:nvSpPr>
        <p:spPr/>
        <p:txBody>
          <a:bodyPr/>
          <a:lstStyle>
            <a:extLst/>
          </a:lstStyle>
          <a:p>
            <a:fld id="{FF584FFF-E3E6-6045-8C30-C036D33EF528}" type="datetimeFigureOut">
              <a:rPr lang="en-US" smtClean="0"/>
              <a:t>19-09-17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CFBC96-ACF5-D445-A663-8B12592EEC96}"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CA"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5" name="Date Placeholder 4"/>
          <p:cNvSpPr>
            <a:spLocks noGrp="1"/>
          </p:cNvSpPr>
          <p:nvPr>
            <p:ph type="dt" sz="half" idx="10"/>
          </p:nvPr>
        </p:nvSpPr>
        <p:spPr/>
        <p:txBody>
          <a:bodyPr/>
          <a:lstStyle>
            <a:extLst/>
          </a:lstStyle>
          <a:p>
            <a:fld id="{FF584FFF-E3E6-6045-8C30-C036D33EF528}" type="datetimeFigureOut">
              <a:rPr lang="en-US" smtClean="0"/>
              <a:t>19-09-17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FCFBC96-ACF5-D445-A663-8B12592EEC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CA"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CA"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CA"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7" name="Date Placeholder 6"/>
          <p:cNvSpPr>
            <a:spLocks noGrp="1"/>
          </p:cNvSpPr>
          <p:nvPr>
            <p:ph type="dt" sz="half" idx="10"/>
          </p:nvPr>
        </p:nvSpPr>
        <p:spPr/>
        <p:txBody>
          <a:bodyPr/>
          <a:lstStyle>
            <a:extLst/>
          </a:lstStyle>
          <a:p>
            <a:fld id="{FF584FFF-E3E6-6045-8C30-C036D33EF528}" type="datetimeFigureOut">
              <a:rPr lang="en-US" smtClean="0"/>
              <a:t>19-09-17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FCFBC96-ACF5-D445-A663-8B12592EEC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CA"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F584FFF-E3E6-6045-8C30-C036D33EF528}" type="datetimeFigureOut">
              <a:rPr lang="en-US" smtClean="0"/>
              <a:t>19-09-17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FCFBC96-ACF5-D445-A663-8B12592EEC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F584FFF-E3E6-6045-8C30-C036D33EF528}" type="datetimeFigureOut">
              <a:rPr lang="en-US" smtClean="0"/>
              <a:t>19-09-17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FCFBC96-ACF5-D445-A663-8B12592EEC96}"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CA"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CA"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5" name="Date Placeholder 4"/>
          <p:cNvSpPr>
            <a:spLocks noGrp="1"/>
          </p:cNvSpPr>
          <p:nvPr>
            <p:ph type="dt" sz="half" idx="10"/>
          </p:nvPr>
        </p:nvSpPr>
        <p:spPr/>
        <p:txBody>
          <a:bodyPr/>
          <a:lstStyle>
            <a:extLst/>
          </a:lstStyle>
          <a:p>
            <a:fld id="{FF584FFF-E3E6-6045-8C30-C036D33EF528}" type="datetimeFigureOut">
              <a:rPr lang="en-US" smtClean="0"/>
              <a:t>19-09-17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FCFBC96-ACF5-D445-A663-8B12592EEC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CA"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F584FFF-E3E6-6045-8C30-C036D33EF528}" type="datetimeFigureOut">
              <a:rPr lang="en-US" smtClean="0"/>
              <a:t>19-09-17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FCFBC96-ACF5-D445-A663-8B12592EEC96}"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CA"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CA"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CA"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CA" smtClean="0"/>
              <a:t>Click to edit Master text styles</a:t>
            </a:r>
          </a:p>
          <a:p>
            <a:pPr lvl="1" eaLnBrk="1" latinLnBrk="0" hangingPunct="1"/>
            <a:r>
              <a:rPr kumimoji="0" lang="en-CA" smtClean="0"/>
              <a:t>Second level</a:t>
            </a:r>
          </a:p>
          <a:p>
            <a:pPr lvl="2" eaLnBrk="1" latinLnBrk="0" hangingPunct="1"/>
            <a:r>
              <a:rPr kumimoji="0" lang="en-CA" smtClean="0"/>
              <a:t>Third level</a:t>
            </a:r>
          </a:p>
          <a:p>
            <a:pPr lvl="3" eaLnBrk="1" latinLnBrk="0" hangingPunct="1"/>
            <a:r>
              <a:rPr kumimoji="0" lang="en-CA" smtClean="0"/>
              <a:t>Fourth level</a:t>
            </a:r>
          </a:p>
          <a:p>
            <a:pPr lvl="4" eaLnBrk="1" latinLnBrk="0" hangingPunct="1"/>
            <a:r>
              <a:rPr kumimoji="0" lang="en-CA"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F584FFF-E3E6-6045-8C30-C036D33EF528}" type="datetimeFigureOut">
              <a:rPr lang="en-US" smtClean="0"/>
              <a:t>19-09-17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CFBC96-ACF5-D445-A663-8B12592EEC96}"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Feminist Literary Criticism</a:t>
            </a:r>
            <a:endParaRPr lang="en-US" dirty="0"/>
          </a:p>
        </p:txBody>
      </p:sp>
      <p:sp>
        <p:nvSpPr>
          <p:cNvPr id="3" name="Subtitle 2"/>
          <p:cNvSpPr>
            <a:spLocks noGrp="1"/>
          </p:cNvSpPr>
          <p:nvPr>
            <p:ph type="subTitle" idx="1"/>
          </p:nvPr>
        </p:nvSpPr>
        <p:spPr/>
        <p:txBody>
          <a:bodyPr/>
          <a:lstStyle/>
          <a:p>
            <a:r>
              <a:rPr lang="en-US" dirty="0" smtClean="0"/>
              <a:t>An Introduction to Feminist Literary Theory</a:t>
            </a:r>
            <a:endParaRPr lang="en-US" dirty="0"/>
          </a:p>
        </p:txBody>
      </p:sp>
    </p:spTree>
    <p:extLst>
      <p:ext uri="{BB962C8B-B14F-4D97-AF65-F5344CB8AC3E}">
        <p14:creationId xmlns:p14="http://schemas.microsoft.com/office/powerpoint/2010/main" val="2204386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r>
              <a:rPr lang="en-US" baseline="30000" dirty="0" smtClean="0"/>
              <a:t>th</a:t>
            </a:r>
            <a:r>
              <a:rPr lang="en-US" dirty="0" smtClean="0"/>
              <a:t> Wave Feminism</a:t>
            </a:r>
            <a:endParaRPr lang="en-US" dirty="0"/>
          </a:p>
        </p:txBody>
      </p:sp>
      <p:sp>
        <p:nvSpPr>
          <p:cNvPr id="3" name="Content Placeholder 2"/>
          <p:cNvSpPr>
            <a:spLocks noGrp="1"/>
          </p:cNvSpPr>
          <p:nvPr>
            <p:ph idx="1"/>
          </p:nvPr>
        </p:nvSpPr>
        <p:spPr>
          <a:xfrm>
            <a:off x="1088726" y="1447800"/>
            <a:ext cx="7844962" cy="4800600"/>
          </a:xfrm>
        </p:spPr>
        <p:txBody>
          <a:bodyPr/>
          <a:lstStyle/>
          <a:p>
            <a:r>
              <a:rPr lang="en-US" dirty="0" smtClean="0"/>
              <a:t>A phase of feminism that began around 2013 and is characterized by a focus on the empowerment of women and the use of internet tools.</a:t>
            </a:r>
          </a:p>
          <a:p>
            <a:r>
              <a:rPr lang="en-US" dirty="0" smtClean="0"/>
              <a:t>Together we will watch the following link.</a:t>
            </a:r>
          </a:p>
          <a:p>
            <a:endParaRPr lang="en-US" dirty="0"/>
          </a:p>
          <a:p>
            <a:pPr marL="82296" indent="0">
              <a:buNone/>
            </a:pPr>
            <a:r>
              <a:rPr lang="en-US" b="1" i="1" dirty="0" smtClean="0">
                <a:solidFill>
                  <a:schemeClr val="tx2">
                    <a:lumMod val="75000"/>
                  </a:schemeClr>
                </a:solidFill>
              </a:rPr>
              <a:t>What do you think is the main change in feminism in 4</a:t>
            </a:r>
            <a:r>
              <a:rPr lang="en-US" b="1" i="1" baseline="30000" dirty="0" smtClean="0">
                <a:solidFill>
                  <a:schemeClr val="tx2">
                    <a:lumMod val="75000"/>
                  </a:schemeClr>
                </a:solidFill>
              </a:rPr>
              <a:t>th</a:t>
            </a:r>
            <a:r>
              <a:rPr lang="en-US" b="1" i="1" dirty="0" smtClean="0">
                <a:solidFill>
                  <a:schemeClr val="tx2">
                    <a:lumMod val="75000"/>
                  </a:schemeClr>
                </a:solidFill>
              </a:rPr>
              <a:t> wave? Have you experienced any of this?</a:t>
            </a:r>
            <a:endParaRPr lang="en-US" b="1" i="1" dirty="0">
              <a:solidFill>
                <a:schemeClr val="tx2">
                  <a:lumMod val="75000"/>
                </a:schemeClr>
              </a:solidFill>
            </a:endParaRPr>
          </a:p>
        </p:txBody>
      </p:sp>
    </p:spTree>
    <p:extLst>
      <p:ext uri="{BB962C8B-B14F-4D97-AF65-F5344CB8AC3E}">
        <p14:creationId xmlns:p14="http://schemas.microsoft.com/office/powerpoint/2010/main" val="2156825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to Look For In Literature:</a:t>
            </a:r>
            <a:endParaRPr lang="en-US" dirty="0"/>
          </a:p>
        </p:txBody>
      </p:sp>
      <p:sp>
        <p:nvSpPr>
          <p:cNvPr id="3" name="Content Placeholder 2"/>
          <p:cNvSpPr>
            <a:spLocks noGrp="1"/>
          </p:cNvSpPr>
          <p:nvPr>
            <p:ph idx="1"/>
          </p:nvPr>
        </p:nvSpPr>
        <p:spPr/>
        <p:txBody>
          <a:bodyPr>
            <a:noAutofit/>
          </a:bodyPr>
          <a:lstStyle/>
          <a:p>
            <a:r>
              <a:rPr lang="en-US" sz="2800" dirty="0"/>
              <a:t>How is the relationship between men and women portrayed?</a:t>
            </a:r>
          </a:p>
          <a:p>
            <a:r>
              <a:rPr lang="en-US" sz="2800" dirty="0"/>
              <a:t>What are the power relationships between men and women (or characters assuming male/female roles)?</a:t>
            </a:r>
          </a:p>
          <a:p>
            <a:r>
              <a:rPr lang="en-US" sz="2800" dirty="0"/>
              <a:t>How are male and female roles defined?</a:t>
            </a:r>
          </a:p>
          <a:p>
            <a:r>
              <a:rPr lang="en-US" sz="2800" dirty="0"/>
              <a:t>What constitutes masculinity and femininity?</a:t>
            </a:r>
          </a:p>
          <a:p>
            <a:r>
              <a:rPr lang="en-US" sz="2800" dirty="0"/>
              <a:t>How do characters embody these traits?</a:t>
            </a:r>
          </a:p>
          <a:p>
            <a:r>
              <a:rPr lang="en-US" sz="2800" dirty="0"/>
              <a:t>Do characters take on traits from opposite genders? How so? How does this change others’ reactions to them</a:t>
            </a:r>
            <a:r>
              <a:rPr lang="en-US" sz="2800" dirty="0" smtClean="0"/>
              <a:t>?</a:t>
            </a:r>
            <a:endParaRPr lang="en-US" sz="2800" dirty="0"/>
          </a:p>
        </p:txBody>
      </p:sp>
    </p:spTree>
    <p:extLst>
      <p:ext uri="{BB962C8B-B14F-4D97-AF65-F5344CB8AC3E}">
        <p14:creationId xmlns:p14="http://schemas.microsoft.com/office/powerpoint/2010/main" val="1573168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Continued</a:t>
            </a:r>
            <a:endParaRPr lang="en-US" dirty="0"/>
          </a:p>
        </p:txBody>
      </p:sp>
      <p:sp>
        <p:nvSpPr>
          <p:cNvPr id="3" name="Content Placeholder 2"/>
          <p:cNvSpPr>
            <a:spLocks noGrp="1"/>
          </p:cNvSpPr>
          <p:nvPr>
            <p:ph idx="1"/>
          </p:nvPr>
        </p:nvSpPr>
        <p:spPr>
          <a:xfrm>
            <a:off x="1119032" y="1447799"/>
            <a:ext cx="7814656" cy="5292311"/>
          </a:xfrm>
        </p:spPr>
        <p:txBody>
          <a:bodyPr>
            <a:normAutofit fontScale="92500" lnSpcReduction="20000"/>
          </a:bodyPr>
          <a:lstStyle/>
          <a:p>
            <a:r>
              <a:rPr lang="en-US" dirty="0"/>
              <a:t>What does the work reveal about the operations (economically, politically, socially, or psychologically) of patriarchy?</a:t>
            </a:r>
          </a:p>
          <a:p>
            <a:r>
              <a:rPr lang="en-US" dirty="0"/>
              <a:t>What does the work imply about the possibilities of sisterhood as a mode of resisting patriarchy?</a:t>
            </a:r>
          </a:p>
          <a:p>
            <a:r>
              <a:rPr lang="en-US" dirty="0"/>
              <a:t>What does the work say about women's creativity?</a:t>
            </a:r>
          </a:p>
          <a:p>
            <a:r>
              <a:rPr lang="en-US" dirty="0"/>
              <a:t>What does the history of the work's reception by the public and by the critics tell us about the operation of patriarchy?</a:t>
            </a:r>
          </a:p>
          <a:p>
            <a:r>
              <a:rPr lang="en-US" dirty="0"/>
              <a:t>What role the work play in terms of women's literary history and literary tradition? </a:t>
            </a:r>
          </a:p>
          <a:p>
            <a:endParaRPr lang="en-US" dirty="0"/>
          </a:p>
        </p:txBody>
      </p:sp>
    </p:spTree>
    <p:extLst>
      <p:ext uri="{BB962C8B-B14F-4D97-AF65-F5344CB8AC3E}">
        <p14:creationId xmlns:p14="http://schemas.microsoft.com/office/powerpoint/2010/main" val="1999799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Doing a Feminist Critique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 suggest you choose </a:t>
            </a:r>
            <a:r>
              <a:rPr lang="en-US" dirty="0" smtClean="0"/>
              <a:t>\3 </a:t>
            </a:r>
            <a:r>
              <a:rPr lang="en-US" dirty="0" smtClean="0"/>
              <a:t>questions from the previous list and ask those questions of characters in </a:t>
            </a:r>
            <a:r>
              <a:rPr lang="en-US" dirty="0" smtClean="0"/>
              <a:t>Jub</a:t>
            </a:r>
            <a:r>
              <a:rPr lang="en-US" dirty="0" smtClean="0"/>
              <a:t>ilee.</a:t>
            </a:r>
            <a:endParaRPr lang="en-US" dirty="0" smtClean="0"/>
          </a:p>
          <a:p>
            <a:endParaRPr lang="en-US" dirty="0"/>
          </a:p>
          <a:p>
            <a:r>
              <a:rPr lang="en-US" dirty="0" smtClean="0"/>
              <a:t>Ex. </a:t>
            </a:r>
            <a:r>
              <a:rPr lang="en-US" dirty="0"/>
              <a:t>What are the power relationships between men and women (or characters assuming male/female roles)</a:t>
            </a:r>
            <a:r>
              <a:rPr lang="en-US" dirty="0" smtClean="0"/>
              <a:t>? </a:t>
            </a:r>
          </a:p>
          <a:p>
            <a:pPr marL="82296" indent="0">
              <a:buNone/>
            </a:pPr>
            <a:r>
              <a:rPr lang="en-US" dirty="0" smtClean="0"/>
              <a:t>- </a:t>
            </a:r>
            <a:r>
              <a:rPr lang="en-US" i="1" dirty="0" smtClean="0">
                <a:solidFill>
                  <a:schemeClr val="accent3"/>
                </a:solidFill>
              </a:rPr>
              <a:t>Compare the relationship between Andrea and Max. Who takes on the more </a:t>
            </a:r>
            <a:r>
              <a:rPr lang="en-US" i="1" dirty="0" smtClean="0">
                <a:solidFill>
                  <a:schemeClr val="accent3"/>
                </a:solidFill>
              </a:rPr>
              <a:t>traditionally </a:t>
            </a:r>
            <a:r>
              <a:rPr lang="en-US" i="1" dirty="0" smtClean="0">
                <a:solidFill>
                  <a:schemeClr val="accent3"/>
                </a:solidFill>
              </a:rPr>
              <a:t>masculine and who takes on the more feminine roles? </a:t>
            </a:r>
            <a:endParaRPr lang="en-US" i="1" dirty="0">
              <a:solidFill>
                <a:schemeClr val="accent3"/>
              </a:solidFill>
            </a:endParaRPr>
          </a:p>
          <a:p>
            <a:endParaRPr lang="en-US" dirty="0"/>
          </a:p>
        </p:txBody>
      </p:sp>
    </p:spTree>
    <p:extLst>
      <p:ext uri="{BB962C8B-B14F-4D97-AF65-F5344CB8AC3E}">
        <p14:creationId xmlns:p14="http://schemas.microsoft.com/office/powerpoint/2010/main" val="3998244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Your Analysis</a:t>
            </a:r>
            <a:endParaRPr lang="en-US" dirty="0"/>
          </a:p>
        </p:txBody>
      </p:sp>
      <p:sp>
        <p:nvSpPr>
          <p:cNvPr id="3" name="Content Placeholder 2"/>
          <p:cNvSpPr>
            <a:spLocks noGrp="1"/>
          </p:cNvSpPr>
          <p:nvPr>
            <p:ph idx="1"/>
          </p:nvPr>
        </p:nvSpPr>
        <p:spPr>
          <a:xfrm>
            <a:off x="1254034" y="1600201"/>
            <a:ext cx="7889966" cy="1250244"/>
          </a:xfrm>
        </p:spPr>
        <p:txBody>
          <a:bodyPr>
            <a:normAutofit/>
          </a:bodyPr>
          <a:lstStyle/>
          <a:p>
            <a:pPr marL="0" indent="0">
              <a:buNone/>
            </a:pPr>
            <a:r>
              <a:rPr lang="en-US" b="1"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How do you think women are portrayed in </a:t>
            </a:r>
            <a:r>
              <a:rPr lang="en-US" b="1" i="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Jubilee? </a:t>
            </a:r>
            <a:endParaRPr lang="en-US" b="1" i="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endParaRPr lang="en-US" dirty="0" smtClean="0"/>
          </a:p>
        </p:txBody>
      </p:sp>
      <p:sp>
        <p:nvSpPr>
          <p:cNvPr id="4" name="TextBox 3"/>
          <p:cNvSpPr txBox="1"/>
          <p:nvPr/>
        </p:nvSpPr>
        <p:spPr>
          <a:xfrm>
            <a:off x="1254034" y="2991556"/>
            <a:ext cx="7593539" cy="2677656"/>
          </a:xfrm>
          <a:prstGeom prst="rect">
            <a:avLst/>
          </a:prstGeom>
          <a:noFill/>
          <a:ln>
            <a:solidFill>
              <a:srgbClr val="1F497D"/>
            </a:solidFill>
          </a:ln>
        </p:spPr>
        <p:txBody>
          <a:bodyPr wrap="square" rtlCol="0">
            <a:spAutoFit/>
          </a:bodyPr>
          <a:lstStyle/>
          <a:p>
            <a:r>
              <a:rPr lang="en-US" sz="2400" b="1" dirty="0" smtClean="0">
                <a:solidFill>
                  <a:srgbClr val="1F497D"/>
                </a:solidFill>
              </a:rPr>
              <a:t>In your groups choose 3 questions from Slides 9 and 10 and ask them of the story and characters in Jubilee. </a:t>
            </a:r>
            <a:endParaRPr lang="en-US" sz="2400" b="1" dirty="0" smtClean="0">
              <a:solidFill>
                <a:srgbClr val="1F497D"/>
              </a:solidFill>
            </a:endParaRPr>
          </a:p>
          <a:p>
            <a:endParaRPr lang="en-US" sz="2400" b="1" dirty="0" smtClean="0">
              <a:solidFill>
                <a:srgbClr val="1F497D"/>
              </a:solidFill>
            </a:endParaRPr>
          </a:p>
          <a:p>
            <a:r>
              <a:rPr lang="en-US" sz="2400" b="1" dirty="0" smtClean="0">
                <a:solidFill>
                  <a:srgbClr val="1F497D"/>
                </a:solidFill>
              </a:rPr>
              <a:t>Based on these questions and your group discussion, judge the treatment of women in the story. What message might the author be sending? Explain.</a:t>
            </a:r>
            <a:endParaRPr lang="en-US" sz="2400" b="1" dirty="0">
              <a:solidFill>
                <a:srgbClr val="1F497D"/>
              </a:solidFill>
            </a:endParaRPr>
          </a:p>
        </p:txBody>
      </p:sp>
    </p:spTree>
    <p:extLst>
      <p:ext uri="{BB962C8B-B14F-4D97-AF65-F5344CB8AC3E}">
        <p14:creationId xmlns:p14="http://schemas.microsoft.com/office/powerpoint/2010/main" val="1716594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#2</a:t>
            </a:r>
            <a:endParaRPr lang="en-US" dirty="0"/>
          </a:p>
        </p:txBody>
      </p:sp>
      <p:sp>
        <p:nvSpPr>
          <p:cNvPr id="3" name="Content Placeholder 2"/>
          <p:cNvSpPr>
            <a:spLocks noGrp="1"/>
          </p:cNvSpPr>
          <p:nvPr>
            <p:ph idx="1"/>
          </p:nvPr>
        </p:nvSpPr>
        <p:spPr/>
        <p:txBody>
          <a:bodyPr/>
          <a:lstStyle/>
          <a:p>
            <a:r>
              <a:rPr lang="en-US" dirty="0" smtClean="0"/>
              <a:t>Individually choose 2 questions from Slides 9 and 10. </a:t>
            </a:r>
          </a:p>
          <a:p>
            <a:r>
              <a:rPr lang="en-US" dirty="0" smtClean="0"/>
              <a:t>Look at the story Yesterday and evaluate it from a feminist perspective using the answers from your questions to evaluate the message being sent by the author about women in the story.</a:t>
            </a:r>
          </a:p>
          <a:p>
            <a:r>
              <a:rPr lang="en-US" dirty="0" smtClean="0"/>
              <a:t>Your analysis should be 2 paragraphs (one per question).</a:t>
            </a:r>
          </a:p>
          <a:p>
            <a:endParaRPr lang="en-US" dirty="0"/>
          </a:p>
        </p:txBody>
      </p:sp>
    </p:spTree>
    <p:extLst>
      <p:ext uri="{BB962C8B-B14F-4D97-AF65-F5344CB8AC3E}">
        <p14:creationId xmlns:p14="http://schemas.microsoft.com/office/powerpoint/2010/main" val="3269639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Reader Response</a:t>
            </a:r>
            <a:endParaRPr lang="en-US" dirty="0"/>
          </a:p>
        </p:txBody>
      </p:sp>
      <p:sp>
        <p:nvSpPr>
          <p:cNvPr id="3" name="Content Placeholder 2"/>
          <p:cNvSpPr>
            <a:spLocks noGrp="1"/>
          </p:cNvSpPr>
          <p:nvPr>
            <p:ph idx="1"/>
          </p:nvPr>
        </p:nvSpPr>
        <p:spPr/>
        <p:txBody>
          <a:bodyPr/>
          <a:lstStyle/>
          <a:p>
            <a:r>
              <a:rPr lang="en-US" dirty="0" smtClean="0"/>
              <a:t>Asks you to critically analyze a text from  your perspective and to reflect on your bias and why you interpret a text a certain way.</a:t>
            </a:r>
            <a:endParaRPr lang="en-US" dirty="0"/>
          </a:p>
        </p:txBody>
      </p:sp>
    </p:spTree>
    <p:extLst>
      <p:ext uri="{BB962C8B-B14F-4D97-AF65-F5344CB8AC3E}">
        <p14:creationId xmlns:p14="http://schemas.microsoft.com/office/powerpoint/2010/main" val="2506546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Criticisms</a:t>
            </a:r>
            <a:endParaRPr lang="en-US" dirty="0"/>
          </a:p>
        </p:txBody>
      </p:sp>
      <p:sp>
        <p:nvSpPr>
          <p:cNvPr id="3" name="Content Placeholder 2"/>
          <p:cNvSpPr>
            <a:spLocks noGrp="1"/>
          </p:cNvSpPr>
          <p:nvPr>
            <p:ph idx="1"/>
          </p:nvPr>
        </p:nvSpPr>
        <p:spPr>
          <a:xfrm>
            <a:off x="1077183" y="1447800"/>
            <a:ext cx="7856505" cy="4800600"/>
          </a:xfrm>
        </p:spPr>
        <p:txBody>
          <a:bodyPr>
            <a:normAutofit fontScale="85000" lnSpcReduction="10000"/>
          </a:bodyPr>
          <a:lstStyle/>
          <a:p>
            <a:r>
              <a:rPr lang="en-US" dirty="0" smtClean="0"/>
              <a:t>A literary criticism asks YOU the reader to look at a piece of literature from a different perspective. </a:t>
            </a:r>
            <a:endParaRPr lang="en-US" dirty="0" smtClean="0"/>
          </a:p>
          <a:p>
            <a:endParaRPr lang="en-US" dirty="0" smtClean="0"/>
          </a:p>
          <a:p>
            <a:r>
              <a:rPr lang="en-US" dirty="0" smtClean="0"/>
              <a:t>You have to take away YOUR bias (your set of experiences and what you think) and replace it with a different, new bias or perspective</a:t>
            </a:r>
            <a:r>
              <a:rPr lang="en-US" dirty="0" smtClean="0"/>
              <a:t>.</a:t>
            </a:r>
          </a:p>
          <a:p>
            <a:endParaRPr lang="en-US" dirty="0" smtClean="0"/>
          </a:p>
          <a:p>
            <a:r>
              <a:rPr lang="en-US" dirty="0" smtClean="0"/>
              <a:t>For example: if I ask you, ‘Is The Hunger Games’ a good movie? You might say yes or no. If I ask you, “As a woman, is the Hunger Games a good movie?” you might have a different answer!</a:t>
            </a:r>
          </a:p>
        </p:txBody>
      </p:sp>
    </p:spTree>
    <p:extLst>
      <p:ext uri="{BB962C8B-B14F-4D97-AF65-F5344CB8AC3E}">
        <p14:creationId xmlns:p14="http://schemas.microsoft.com/office/powerpoint/2010/main" val="131194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Purdue University</a:t>
            </a:r>
            <a:endParaRPr lang="en-US" dirty="0"/>
          </a:p>
        </p:txBody>
      </p:sp>
      <p:sp>
        <p:nvSpPr>
          <p:cNvPr id="3" name="Content Placeholder 2"/>
          <p:cNvSpPr>
            <a:spLocks noGrp="1"/>
          </p:cNvSpPr>
          <p:nvPr>
            <p:ph idx="1"/>
          </p:nvPr>
        </p:nvSpPr>
        <p:spPr/>
        <p:txBody>
          <a:bodyPr/>
          <a:lstStyle/>
          <a:p>
            <a:r>
              <a:rPr lang="en-US" dirty="0"/>
              <a:t>Feminist criticism is concerned with "...the ways in which literature (and other cultural productions) reinforce or undermine the economic, political, social, and psychological oppression of women" (Tyson</a:t>
            </a:r>
            <a:r>
              <a:rPr lang="en-US" dirty="0" smtClean="0"/>
              <a:t>)</a:t>
            </a:r>
          </a:p>
          <a:p>
            <a:endParaRPr lang="en-US" dirty="0"/>
          </a:p>
        </p:txBody>
      </p:sp>
    </p:spTree>
    <p:extLst>
      <p:ext uri="{BB962C8B-B14F-4D97-AF65-F5344CB8AC3E}">
        <p14:creationId xmlns:p14="http://schemas.microsoft.com/office/powerpoint/2010/main" val="125394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Feminist Literary Criticism?</a:t>
            </a:r>
            <a:endParaRPr lang="en-US" dirty="0"/>
          </a:p>
        </p:txBody>
      </p:sp>
      <p:sp>
        <p:nvSpPr>
          <p:cNvPr id="3" name="Content Placeholder 2"/>
          <p:cNvSpPr>
            <a:spLocks noGrp="1"/>
          </p:cNvSpPr>
          <p:nvPr>
            <p:ph idx="1"/>
          </p:nvPr>
        </p:nvSpPr>
        <p:spPr/>
        <p:txBody>
          <a:bodyPr/>
          <a:lstStyle/>
          <a:p>
            <a:r>
              <a:rPr lang="en-US" dirty="0"/>
              <a:t>This school of theory looks at how aspects of </a:t>
            </a:r>
            <a:r>
              <a:rPr lang="en-US" dirty="0" smtClean="0"/>
              <a:t>culture </a:t>
            </a:r>
            <a:r>
              <a:rPr lang="en-US" dirty="0"/>
              <a:t>are inherently </a:t>
            </a:r>
            <a:r>
              <a:rPr lang="en-US" dirty="0" smtClean="0"/>
              <a:t>male dominated </a:t>
            </a:r>
            <a:r>
              <a:rPr lang="en-US" dirty="0"/>
              <a:t>and </a:t>
            </a:r>
            <a:r>
              <a:rPr lang="en-US" dirty="0" smtClean="0"/>
              <a:t>this </a:t>
            </a:r>
            <a:r>
              <a:rPr lang="en-US" dirty="0"/>
              <a:t>critique </a:t>
            </a:r>
            <a:r>
              <a:rPr lang="en-US" dirty="0" smtClean="0"/>
              <a:t>attempts to reveal </a:t>
            </a:r>
            <a:r>
              <a:rPr lang="en-US" dirty="0"/>
              <a:t>the explicit and implicit </a:t>
            </a:r>
            <a:r>
              <a:rPr lang="en-US" dirty="0" smtClean="0"/>
              <a:t>way men and women treat women in their writing about women. </a:t>
            </a:r>
            <a:endParaRPr lang="en-US" dirty="0"/>
          </a:p>
        </p:txBody>
      </p:sp>
    </p:spTree>
    <p:extLst>
      <p:ext uri="{BB962C8B-B14F-4D97-AF65-F5344CB8AC3E}">
        <p14:creationId xmlns:p14="http://schemas.microsoft.com/office/powerpoint/2010/main" val="725353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a:t>
            </a:r>
            <a:r>
              <a:rPr lang="en-US" baseline="30000" dirty="0" smtClean="0"/>
              <a:t>st</a:t>
            </a:r>
            <a:r>
              <a:rPr lang="en-US" dirty="0" smtClean="0"/>
              <a:t> School of Feminist Thought</a:t>
            </a:r>
            <a:endParaRPr lang="en-US" dirty="0"/>
          </a:p>
        </p:txBody>
      </p:sp>
      <p:sp>
        <p:nvSpPr>
          <p:cNvPr id="3" name="Content Placeholder 2"/>
          <p:cNvSpPr>
            <a:spLocks noGrp="1"/>
          </p:cNvSpPr>
          <p:nvPr>
            <p:ph idx="1"/>
          </p:nvPr>
        </p:nvSpPr>
        <p:spPr>
          <a:xfrm>
            <a:off x="457200" y="1600200"/>
            <a:ext cx="8229600" cy="2114185"/>
          </a:xfrm>
          <a:ln w="38100" cmpd="sng">
            <a:solidFill>
              <a:schemeClr val="tx2"/>
            </a:solidFill>
          </a:ln>
        </p:spPr>
        <p:txBody>
          <a:bodyPr>
            <a:normAutofit fontScale="77500" lnSpcReduction="20000"/>
          </a:bodyPr>
          <a:lstStyle/>
          <a:p>
            <a:r>
              <a:rPr lang="en-US" dirty="0"/>
              <a:t>late 1700s-early 1900's: writers like Mary Wollstonecraft </a:t>
            </a:r>
            <a:r>
              <a:rPr lang="en-US" dirty="0" smtClean="0"/>
              <a:t>highlight </a:t>
            </a:r>
            <a:r>
              <a:rPr lang="en-US" dirty="0"/>
              <a:t>the inequalities between the sexes. </a:t>
            </a:r>
            <a:endParaRPr lang="en-US" dirty="0" smtClean="0"/>
          </a:p>
          <a:p>
            <a:r>
              <a:rPr lang="en-US" dirty="0" smtClean="0"/>
              <a:t>Activists </a:t>
            </a:r>
            <a:r>
              <a:rPr lang="en-US" dirty="0"/>
              <a:t>like Susan B. Anthony and Victoria Woodhull contribute to the women's suffrage movement, which leads to National Universal Suffrage in 1920 with the passing of the Nineteenth </a:t>
            </a:r>
            <a:r>
              <a:rPr lang="en-US" dirty="0" smtClean="0"/>
              <a:t>Amendment in the United States.</a:t>
            </a:r>
            <a:endParaRPr lang="en-US" dirty="0"/>
          </a:p>
        </p:txBody>
      </p:sp>
      <p:pic>
        <p:nvPicPr>
          <p:cNvPr id="4" name="Picture 3" descr="640px-1999_SBA_Obv_P.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9621" y="3898576"/>
            <a:ext cx="1463040" cy="1421892"/>
          </a:xfrm>
          <a:prstGeom prst="rect">
            <a:avLst/>
          </a:prstGeom>
        </p:spPr>
      </p:pic>
      <p:pic>
        <p:nvPicPr>
          <p:cNvPr id="5" name="Picture 4" descr="Wollstonecraft,Mar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740706">
            <a:off x="1172651" y="3953941"/>
            <a:ext cx="1663957" cy="2495936"/>
          </a:xfrm>
          <a:prstGeom prst="rect">
            <a:avLst/>
          </a:prstGeom>
          <a:ln>
            <a:noFill/>
          </a:ln>
          <a:effectLst>
            <a:softEdge rad="112500"/>
          </a:effectLst>
        </p:spPr>
      </p:pic>
      <p:pic>
        <p:nvPicPr>
          <p:cNvPr id="6" name="Picture 5" descr="Victoria_Woodhull_Fearless_Feminist.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783856">
            <a:off x="6364027" y="3825179"/>
            <a:ext cx="1887700" cy="2612169"/>
          </a:xfrm>
          <a:prstGeom prst="rect">
            <a:avLst/>
          </a:prstGeom>
          <a:ln>
            <a:noFill/>
          </a:ln>
          <a:effectLst>
            <a:softEdge rad="112500"/>
          </a:effectLst>
        </p:spPr>
      </p:pic>
    </p:spTree>
    <p:extLst>
      <p:ext uri="{BB962C8B-B14F-4D97-AF65-F5344CB8AC3E}">
        <p14:creationId xmlns:p14="http://schemas.microsoft.com/office/powerpoint/2010/main" val="3790530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a:t>
            </a:r>
            <a:r>
              <a:rPr lang="en-US" baseline="30000" dirty="0" smtClean="0"/>
              <a:t>nd</a:t>
            </a:r>
            <a:r>
              <a:rPr lang="en-US" dirty="0" smtClean="0"/>
              <a:t> Generation of Feminist Thought</a:t>
            </a:r>
            <a:endParaRPr lang="en-US" dirty="0"/>
          </a:p>
        </p:txBody>
      </p:sp>
      <p:sp>
        <p:nvSpPr>
          <p:cNvPr id="3" name="Content Placeholder 2"/>
          <p:cNvSpPr>
            <a:spLocks noGrp="1"/>
          </p:cNvSpPr>
          <p:nvPr>
            <p:ph idx="1"/>
          </p:nvPr>
        </p:nvSpPr>
        <p:spPr>
          <a:xfrm>
            <a:off x="914400" y="1600200"/>
            <a:ext cx="8229600" cy="1998133"/>
          </a:xfrm>
        </p:spPr>
        <p:txBody>
          <a:bodyPr>
            <a:normAutofit fontScale="62500" lnSpcReduction="20000"/>
          </a:bodyPr>
          <a:lstStyle/>
          <a:p>
            <a:r>
              <a:rPr lang="en-US" dirty="0"/>
              <a:t>E</a:t>
            </a:r>
            <a:r>
              <a:rPr lang="en-US" dirty="0" smtClean="0"/>
              <a:t>arly </a:t>
            </a:r>
            <a:r>
              <a:rPr lang="en-US" dirty="0"/>
              <a:t>1960s-late 1970s: building on more equal working conditions necessary in America during World War </a:t>
            </a:r>
            <a:r>
              <a:rPr lang="en-US" dirty="0" smtClean="0"/>
              <a:t>II </a:t>
            </a:r>
          </a:p>
          <a:p>
            <a:r>
              <a:rPr lang="en-US" dirty="0"/>
              <a:t>T</a:t>
            </a:r>
            <a:r>
              <a:rPr lang="en-US" dirty="0" smtClean="0"/>
              <a:t>he </a:t>
            </a:r>
            <a:r>
              <a:rPr lang="en-US" dirty="0"/>
              <a:t>National Organization for Women (NOW), formed in </a:t>
            </a:r>
            <a:r>
              <a:rPr lang="en-US" dirty="0" smtClean="0"/>
              <a:t>1966</a:t>
            </a:r>
          </a:p>
          <a:p>
            <a:r>
              <a:rPr lang="en-US" dirty="0"/>
              <a:t>F</a:t>
            </a:r>
            <a:r>
              <a:rPr lang="en-US" dirty="0" smtClean="0"/>
              <a:t>eminist </a:t>
            </a:r>
            <a:r>
              <a:rPr lang="en-US" dirty="0"/>
              <a:t>political activism. Writers like Simone de Beauvoir (</a:t>
            </a:r>
            <a:r>
              <a:rPr lang="en-US" i="1" dirty="0"/>
              <a:t>Le </a:t>
            </a:r>
            <a:r>
              <a:rPr lang="en-US" i="1" dirty="0" err="1"/>
              <a:t>deuxième</a:t>
            </a:r>
            <a:r>
              <a:rPr lang="en-US" i="1" dirty="0"/>
              <a:t> </a:t>
            </a:r>
            <a:r>
              <a:rPr lang="en-US" i="1" dirty="0" err="1"/>
              <a:t>sexe</a:t>
            </a:r>
            <a:r>
              <a:rPr lang="en-US" dirty="0"/>
              <a:t>, 1972) and Elaine Showalter established the groundwork for the dissemination of feminist theories dove-tailed with the American Civil Rights movement</a:t>
            </a:r>
          </a:p>
        </p:txBody>
      </p:sp>
      <p:pic>
        <p:nvPicPr>
          <p:cNvPr id="4" name="Picture 3" descr="simone-de-beauvoi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8720" y="3808735"/>
            <a:ext cx="7498080" cy="3049263"/>
          </a:xfrm>
          <a:prstGeom prst="rect">
            <a:avLst/>
          </a:prstGeom>
        </p:spPr>
      </p:pic>
    </p:spTree>
    <p:extLst>
      <p:ext uri="{BB962C8B-B14F-4D97-AF65-F5344CB8AC3E}">
        <p14:creationId xmlns:p14="http://schemas.microsoft.com/office/powerpoint/2010/main" val="4073032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Wave of Feminism</a:t>
            </a:r>
            <a:endParaRPr lang="en-US" dirty="0"/>
          </a:p>
        </p:txBody>
      </p:sp>
      <p:sp>
        <p:nvSpPr>
          <p:cNvPr id="3" name="Content Placeholder 2"/>
          <p:cNvSpPr>
            <a:spLocks noGrp="1"/>
          </p:cNvSpPr>
          <p:nvPr>
            <p:ph idx="1"/>
          </p:nvPr>
        </p:nvSpPr>
        <p:spPr>
          <a:xfrm>
            <a:off x="914400" y="1600200"/>
            <a:ext cx="8229600" cy="4812965"/>
          </a:xfrm>
        </p:spPr>
        <p:txBody>
          <a:bodyPr>
            <a:normAutofit fontScale="77500" lnSpcReduction="20000"/>
          </a:bodyPr>
          <a:lstStyle/>
          <a:p>
            <a:r>
              <a:rPr lang="en-US" dirty="0"/>
              <a:t>E</a:t>
            </a:r>
            <a:r>
              <a:rPr lang="en-US" dirty="0" smtClean="0"/>
              <a:t>arly </a:t>
            </a:r>
            <a:r>
              <a:rPr lang="en-US" dirty="0"/>
              <a:t>1990s-present: resisting the perceived </a:t>
            </a:r>
            <a:r>
              <a:rPr lang="en-US" dirty="0" smtClean="0"/>
              <a:t>over </a:t>
            </a:r>
            <a:r>
              <a:rPr lang="en-US" dirty="0"/>
              <a:t>generalized, over </a:t>
            </a:r>
            <a:r>
              <a:rPr lang="en-US" dirty="0" smtClean="0"/>
              <a:t>simplified</a:t>
            </a:r>
            <a:r>
              <a:rPr lang="en-US" dirty="0"/>
              <a:t> </a:t>
            </a:r>
            <a:r>
              <a:rPr lang="en-US" dirty="0" smtClean="0"/>
              <a:t>ideologies </a:t>
            </a:r>
            <a:r>
              <a:rPr lang="en-US" dirty="0"/>
              <a:t>and a white, heterosexual, middle class focus of second wave </a:t>
            </a:r>
            <a:r>
              <a:rPr lang="en-US" dirty="0" smtClean="0"/>
              <a:t>feminism</a:t>
            </a:r>
          </a:p>
          <a:p>
            <a:endParaRPr lang="en-US" dirty="0"/>
          </a:p>
          <a:p>
            <a:r>
              <a:rPr lang="en-US" dirty="0" smtClean="0"/>
              <a:t>Third </a:t>
            </a:r>
            <a:r>
              <a:rPr lang="en-US" dirty="0"/>
              <a:t>wave feminism borrows from post-structural and contemporary gender and race </a:t>
            </a:r>
            <a:r>
              <a:rPr lang="en-US" dirty="0" smtClean="0"/>
              <a:t>theories </a:t>
            </a:r>
            <a:r>
              <a:rPr lang="en-US" dirty="0"/>
              <a:t>to expand on marginalized populations' experiences. </a:t>
            </a:r>
            <a:endParaRPr lang="en-US" dirty="0" smtClean="0"/>
          </a:p>
          <a:p>
            <a:endParaRPr lang="en-US" dirty="0" smtClean="0"/>
          </a:p>
          <a:p>
            <a:r>
              <a:rPr lang="en-US" dirty="0" smtClean="0"/>
              <a:t>Writers </a:t>
            </a:r>
            <a:r>
              <a:rPr lang="en-US" dirty="0"/>
              <a:t>like Alice Walker work to "...reconcile it [feminism] with the concerns of the black community...[and] the survival and wholeness of her people, men and women both, and for the promotion of dialog and community as well as for the valorization of women and of all the varieties of work women perform" (Tyson 97).</a:t>
            </a:r>
          </a:p>
        </p:txBody>
      </p:sp>
      <p:pic>
        <p:nvPicPr>
          <p:cNvPr id="4" name="Picture 3" descr="The-Color-Purpl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9235" y="163690"/>
            <a:ext cx="1436510" cy="1436510"/>
          </a:xfrm>
          <a:prstGeom prst="rect">
            <a:avLst/>
          </a:prstGeom>
        </p:spPr>
      </p:pic>
    </p:spTree>
    <p:extLst>
      <p:ext uri="{BB962C8B-B14F-4D97-AF65-F5344CB8AC3E}">
        <p14:creationId xmlns:p14="http://schemas.microsoft.com/office/powerpoint/2010/main" val="3722903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Theory</a:t>
            </a:r>
            <a:endParaRPr lang="en-US" dirty="0"/>
          </a:p>
        </p:txBody>
      </p:sp>
      <p:sp>
        <p:nvSpPr>
          <p:cNvPr id="3" name="Content Placeholder 2"/>
          <p:cNvSpPr>
            <a:spLocks noGrp="1"/>
          </p:cNvSpPr>
          <p:nvPr>
            <p:ph idx="1"/>
          </p:nvPr>
        </p:nvSpPr>
        <p:spPr/>
        <p:txBody>
          <a:bodyPr/>
          <a:lstStyle/>
          <a:p>
            <a:pPr marL="82296" indent="0">
              <a:buNone/>
            </a:pPr>
            <a:r>
              <a:rPr lang="en-US" dirty="0" smtClean="0"/>
              <a:t>Read “Subjects of Sex / Gender / Desire” and answer the following 3 questions.</a:t>
            </a:r>
          </a:p>
          <a:p>
            <a:r>
              <a:rPr lang="en-US" dirty="0" smtClean="0"/>
              <a:t>What is feminism for the author?</a:t>
            </a:r>
          </a:p>
          <a:p>
            <a:r>
              <a:rPr lang="en-US" dirty="0" smtClean="0"/>
              <a:t>What role does ‘power’ play in feminist discourse/politics?</a:t>
            </a:r>
          </a:p>
          <a:p>
            <a:r>
              <a:rPr lang="en-US" dirty="0" smtClean="0"/>
              <a:t>Explain what the author says gender construction is vs. sexual construction</a:t>
            </a:r>
          </a:p>
          <a:p>
            <a:endParaRPr lang="en-US" dirty="0"/>
          </a:p>
        </p:txBody>
      </p:sp>
    </p:spTree>
    <p:extLst>
      <p:ext uri="{BB962C8B-B14F-4D97-AF65-F5344CB8AC3E}">
        <p14:creationId xmlns:p14="http://schemas.microsoft.com/office/powerpoint/2010/main" val="33025196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1410</TotalTime>
  <Words>944</Words>
  <Application>Microsoft Macintosh PowerPoint</Application>
  <PresentationFormat>On-screen Show (4:3)</PresentationFormat>
  <Paragraphs>64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Feminist Literary Criticism</vt:lpstr>
      <vt:lpstr>Reader Response</vt:lpstr>
      <vt:lpstr>Literary Criticisms</vt:lpstr>
      <vt:lpstr>Purdue University</vt:lpstr>
      <vt:lpstr>What is Feminist Literary Criticism?</vt:lpstr>
      <vt:lpstr>1st School of Feminist Thought</vt:lpstr>
      <vt:lpstr>2nd Generation of Feminist Thought</vt:lpstr>
      <vt:lpstr>3rd Wave of Feminism</vt:lpstr>
      <vt:lpstr>Feminist Theory</vt:lpstr>
      <vt:lpstr>4th Wave Feminism</vt:lpstr>
      <vt:lpstr>What to Look For In Literature:</vt:lpstr>
      <vt:lpstr>Questions Continued</vt:lpstr>
      <vt:lpstr>Doing a Feminist Critique</vt:lpstr>
      <vt:lpstr>Your Analysis</vt:lpstr>
      <vt:lpstr>Analysis #2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Feminism</dc:title>
  <dc:creator>Gordon Laffin</dc:creator>
  <cp:lastModifiedBy>Gordon Laffin</cp:lastModifiedBy>
  <cp:revision>20</cp:revision>
  <dcterms:created xsi:type="dcterms:W3CDTF">2014-06-21T17:41:01Z</dcterms:created>
  <dcterms:modified xsi:type="dcterms:W3CDTF">2019-09-18T13:47:41Z</dcterms:modified>
</cp:coreProperties>
</file>