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1" r:id="rId6"/>
    <p:sldId id="260" r:id="rId7"/>
    <p:sldId id="262" r:id="rId8"/>
    <p:sldId id="263" r:id="rId9"/>
    <p:sldId id="264" r:id="rId10"/>
    <p:sldId id="26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20" d="100"/>
          <a:sy n="120" d="100"/>
        </p:scale>
        <p:origin x="-1312"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CA" smtClean="0"/>
              <a:t>Click to edit Master title style</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46E157DF-8F4C-B94D-9201-1481315F38E5}" type="datetimeFigureOut">
              <a:rPr lang="en-US" smtClean="0"/>
              <a:t>19-02-27</a:t>
            </a:fld>
            <a:endParaRPr lang="en-US"/>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EB06BDD4-695A-4049-88A9-CF1E25E190F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5" name="Date Placeholder 4"/>
          <p:cNvSpPr>
            <a:spLocks noGrp="1"/>
          </p:cNvSpPr>
          <p:nvPr>
            <p:ph type="dt" sz="half" idx="10"/>
          </p:nvPr>
        </p:nvSpPr>
        <p:spPr/>
        <p:txBody>
          <a:bodyPr/>
          <a:lstStyle/>
          <a:p>
            <a:fld id="{46E157DF-8F4C-B94D-9201-1481315F38E5}" type="datetimeFigureOut">
              <a:rPr lang="en-US" smtClean="0"/>
              <a:t>19-02-27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06BDD4-695A-4049-88A9-CF1E25E190FC}" type="slidenum">
              <a:rPr lang="en-US" smtClean="0"/>
              <a:t>‹#›</a:t>
            </a:fld>
            <a:endParaRPr lang="en-US"/>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tabLst/>
              <a:defRPr sz="1800"/>
            </a:lvl6pPr>
            <a:lvl7pPr marL="2290763" indent="-344488">
              <a:tabLst/>
              <a:defRPr sz="1800"/>
            </a:lvl7pPr>
            <a:lvl8pPr marL="2290763" indent="-344488">
              <a:tabLst/>
              <a:defRPr sz="1800"/>
            </a:lvl8pPr>
            <a:lvl9pPr marL="2290763" indent="-344488">
              <a:tabLst/>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46E157DF-8F4C-B94D-9201-1481315F38E5}" type="datetimeFigureOut">
              <a:rPr lang="en-US" smtClean="0"/>
              <a:t>19-02-27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06BDD4-695A-4049-88A9-CF1E25E190FC}" type="slidenum">
              <a:rPr lang="en-US" smtClean="0"/>
              <a:t>‹#›</a:t>
            </a:fld>
            <a:endParaRPr lang="en-US"/>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Date Placeholder 2"/>
          <p:cNvSpPr>
            <a:spLocks noGrp="1"/>
          </p:cNvSpPr>
          <p:nvPr>
            <p:ph type="dt" sz="half" idx="10"/>
          </p:nvPr>
        </p:nvSpPr>
        <p:spPr/>
        <p:txBody>
          <a:bodyPr/>
          <a:lstStyle/>
          <a:p>
            <a:fld id="{46E157DF-8F4C-B94D-9201-1481315F38E5}" type="datetimeFigureOut">
              <a:rPr lang="en-US" smtClean="0"/>
              <a:t>19-02-27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06BDD4-695A-4049-88A9-CF1E25E190FC}"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E157DF-8F4C-B94D-9201-1481315F38E5}" type="datetimeFigureOut">
              <a:rPr lang="en-US" smtClean="0"/>
              <a:t>19-02-27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06BDD4-695A-4049-88A9-CF1E25E190FC}"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CA" smtClean="0"/>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marL="2290763" indent="-344488">
              <a:defRPr sz="2000"/>
            </a:lvl7pPr>
            <a:lvl8pPr marL="2290763" indent="-344488">
              <a:defRPr sz="2000"/>
            </a:lvl8pPr>
            <a:lvl9pPr marL="2290763" indent="-344488">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Text Placeholder 3"/>
          <p:cNvSpPr>
            <a:spLocks noGrp="1"/>
          </p:cNvSpPr>
          <p:nvPr>
            <p:ph type="body" sz="half" idx="2"/>
          </p:nvPr>
        </p:nvSpPr>
        <p:spPr>
          <a:xfrm>
            <a:off x="914398" y="2866030"/>
            <a:ext cx="3563938"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46E157DF-8F4C-B94D-9201-1481315F38E5}" type="datetimeFigureOut">
              <a:rPr lang="en-US" smtClean="0"/>
              <a:t>19-02-27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06BDD4-695A-4049-88A9-CF1E25E190FC}"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CA" smtClean="0"/>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46E157DF-8F4C-B94D-9201-1481315F38E5}" type="datetimeFigureOut">
              <a:rPr lang="en-US" smtClean="0"/>
              <a:t>19-02-27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06BDD4-695A-4049-88A9-CF1E25E190FC}" type="slidenum">
              <a:rPr lang="en-US" smtClean="0"/>
              <a:t>‹#›</a:t>
            </a:fld>
            <a:endParaRPr lang="en-US"/>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en-CA" smtClean="0"/>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en-CA" smtClean="0"/>
              <a:t>Drag picture to placeholder or click icon to add</a:t>
            </a:r>
            <a:endParaRPr/>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en-CA" smtClean="0"/>
              <a:t>Drag picture to placeholder or click icon to add</a:t>
            </a:r>
            <a:endParaRPr/>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CA" smtClean="0"/>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46E157DF-8F4C-B94D-9201-1481315F38E5}" type="datetimeFigureOut">
              <a:rPr lang="en-US" smtClean="0"/>
              <a:t>19-02-27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06BDD4-695A-4049-88A9-CF1E25E190FC}"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CA" smtClean="0"/>
              <a:t>Click to edit Master title style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46E157DF-8F4C-B94D-9201-1481315F38E5}" type="datetimeFigureOut">
              <a:rPr lang="en-US" smtClean="0"/>
              <a:t>19-02-27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06BDD4-695A-4049-88A9-CF1E25E190FC}" type="slidenum">
              <a:rPr lang="en-US" smtClean="0"/>
              <a:t>‹#›</a:t>
            </a:fld>
            <a:endParaRPr lang="en-US"/>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en-CA"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CA" smtClean="0"/>
              <a:t>Click to edit Master title style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en-CA" smtClean="0"/>
              <a:t>Drag picture to placeholder or click icon to add</a:t>
            </a:r>
            <a:endParaRPr/>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en-CA" smtClean="0"/>
              <a:t>Drag picture to placeholder or click icon to add</a:t>
            </a:r>
            <a:endParaRPr/>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46E157DF-8F4C-B94D-9201-1481315F38E5}" type="datetimeFigureOut">
              <a:rPr lang="en-US" smtClean="0"/>
              <a:t>19-02-27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06BDD4-695A-4049-88A9-CF1E25E190FC}"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46E157DF-8F4C-B94D-9201-1481315F38E5}" type="datetimeFigureOut">
              <a:rPr lang="en-US" smtClean="0"/>
              <a:t>19-02-27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06BDD4-695A-4049-88A9-CF1E25E190F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46E157DF-8F4C-B94D-9201-1481315F38E5}" type="datetimeFigureOut">
              <a:rPr lang="en-US" smtClean="0"/>
              <a:t>19-02-27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06BDD4-695A-4049-88A9-CF1E25E190FC}"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en-CA" smtClean="0"/>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46E157DF-8F4C-B94D-9201-1481315F38E5}" type="datetimeFigureOut">
              <a:rPr lang="en-US" smtClean="0"/>
              <a:t>19-02-27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06BDD4-695A-4049-88A9-CF1E25E190F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CA" smtClean="0"/>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en-CA" smtClean="0"/>
              <a:t>Click to edit Master title style</a:t>
            </a:r>
            <a:endParaRPr dirty="0"/>
          </a:p>
        </p:txBody>
      </p:sp>
      <p:sp>
        <p:nvSpPr>
          <p:cNvPr id="3" name="Subtitle 2"/>
          <p:cNvSpPr>
            <a:spLocks noGrp="1"/>
          </p:cNvSpPr>
          <p:nvPr>
            <p:ph type="subTitle" idx="1"/>
          </p:nvPr>
        </p:nvSpPr>
        <p:spPr>
          <a:xfrm>
            <a:off x="3960813" y="5056909"/>
            <a:ext cx="47244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46E157DF-8F4C-B94D-9201-1481315F38E5}" type="datetimeFigureOut">
              <a:rPr lang="en-US" smtClean="0"/>
              <a:t>19-02-27</a:t>
            </a:fld>
            <a:endParaRPr lang="en-US"/>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en-US"/>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EB06BDD4-695A-4049-88A9-CF1E25E190F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CA" smtClean="0"/>
              <a:t>Click to edit Master title style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spcBef>
                <a:spcPts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en-CA" smtClean="0"/>
              <a:t>Click to edit Master text styles</a:t>
            </a:r>
          </a:p>
        </p:txBody>
      </p:sp>
      <p:sp>
        <p:nvSpPr>
          <p:cNvPr id="4" name="Date Placeholder 3"/>
          <p:cNvSpPr>
            <a:spLocks noGrp="1"/>
          </p:cNvSpPr>
          <p:nvPr>
            <p:ph type="dt" sz="half" idx="10"/>
          </p:nvPr>
        </p:nvSpPr>
        <p:spPr/>
        <p:txBody>
          <a:bodyPr/>
          <a:lstStyle/>
          <a:p>
            <a:fld id="{46E157DF-8F4C-B94D-9201-1481315F38E5}" type="datetimeFigureOut">
              <a:rPr lang="en-US" smtClean="0"/>
              <a:t>19-02-27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06BDD4-695A-4049-88A9-CF1E25E190F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CA" smtClean="0"/>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en-CA" smtClean="0"/>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46E157DF-8F4C-B94D-9201-1481315F38E5}" type="datetimeFigureOut">
              <a:rPr lang="en-US" smtClean="0"/>
              <a:t>19-02-27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06BDD4-695A-4049-88A9-CF1E25E190F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CA" smtClean="0"/>
              <a:t>Click to edit Master title style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en-CA" smtClean="0"/>
              <a:t>Drag picture to placeholder or click icon to add</a:t>
            </a:r>
            <a:endParaRPr/>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46E157DF-8F4C-B94D-9201-1481315F38E5}" type="datetimeFigureOut">
              <a:rPr lang="en-US" smtClean="0"/>
              <a:t>19-02-27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06BDD4-695A-4049-88A9-CF1E25E190F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46E157DF-8F4C-B94D-9201-1481315F38E5}" type="datetimeFigureOut">
              <a:rPr lang="en-US" smtClean="0"/>
              <a:t>19-02-27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06BDD4-695A-4049-88A9-CF1E25E190F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7" name="Date Placeholder 6"/>
          <p:cNvSpPr>
            <a:spLocks noGrp="1"/>
          </p:cNvSpPr>
          <p:nvPr>
            <p:ph type="dt" sz="half" idx="10"/>
          </p:nvPr>
        </p:nvSpPr>
        <p:spPr/>
        <p:txBody>
          <a:bodyPr/>
          <a:lstStyle/>
          <a:p>
            <a:fld id="{46E157DF-8F4C-B94D-9201-1481315F38E5}" type="datetimeFigureOut">
              <a:rPr lang="en-US" smtClean="0"/>
              <a:t>19-02-27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06BDD4-695A-4049-88A9-CF1E25E190FC}" type="slidenum">
              <a:rPr lang="en-US" smtClean="0"/>
              <a:t>‹#›</a:t>
            </a:fld>
            <a:endParaRPr lang="en-US"/>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46E157DF-8F4C-B94D-9201-1481315F38E5}" type="datetimeFigureOut">
              <a:rPr lang="en-US" smtClean="0"/>
              <a:t>19-02-27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06BDD4-695A-4049-88A9-CF1E25E190FC}" type="slidenum">
              <a:rPr lang="en-US" smtClean="0"/>
              <a:t>‹#›</a:t>
            </a:fld>
            <a:endParaRPr lang="en-US"/>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22" Type="http://schemas.openxmlformats.org/officeDocument/2006/relationships/image" Target="../media/image6.png"/><Relationship Id="rId23" Type="http://schemas.openxmlformats.org/officeDocument/2006/relationships/image" Target="../media/image7.png"/><Relationship Id="rId24" Type="http://schemas.openxmlformats.org/officeDocument/2006/relationships/image" Target="../media/image8.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en-CA" smtClean="0"/>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46E157DF-8F4C-B94D-9201-1481315F38E5}" type="datetimeFigureOut">
              <a:rPr lang="en-US" smtClean="0"/>
              <a:t>19-02-27</a:t>
            </a:fld>
            <a:endParaRPr lang="en-US"/>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EB06BDD4-695A-4049-88A9-CF1E25E190F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29076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6pPr>
      <a:lvl7pPr marL="2625725" indent="-344488" algn="l" defTabSz="914400" rtl="0" eaLnBrk="1" latinLnBrk="0" hangingPunct="1">
        <a:spcBef>
          <a:spcPct val="20000"/>
        </a:spcBef>
        <a:buSzPct val="90000"/>
        <a:buFontTx/>
        <a:buBlip>
          <a:blip r:embed="rId24"/>
        </a:buBlip>
        <a:defRPr lang="en-US" sz="1800" kern="1200" dirty="0" smtClean="0">
          <a:solidFill>
            <a:schemeClr val="tx1"/>
          </a:solidFill>
          <a:latin typeface="+mn-lt"/>
          <a:ea typeface="+mn-ea"/>
          <a:cs typeface="+mn-cs"/>
        </a:defRPr>
      </a:lvl7pPr>
      <a:lvl8pPr marL="297021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8pPr>
      <a:lvl9pPr marL="3313113" indent="-344488" algn="l" defTabSz="914400" rtl="0" eaLnBrk="1" latinLnBrk="0" hangingPunct="1">
        <a:spcBef>
          <a:spcPct val="20000"/>
        </a:spcBef>
        <a:buSzPct val="90000"/>
        <a:buFontTx/>
        <a:buBlip>
          <a:blip r:embed="rId23"/>
        </a:buBlip>
        <a:defRPr lang="en-US" sz="1800" kern="1200" dirty="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qKViQSnW-UA"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zhtD_xwv7xc"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Ethics in the Workplace</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7581235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67380"/>
            <a:ext cx="7313613" cy="868362"/>
          </a:xfrm>
        </p:spPr>
        <p:txBody>
          <a:bodyPr/>
          <a:lstStyle/>
          <a:p>
            <a:r>
              <a:rPr lang="en-US" dirty="0" smtClean="0"/>
              <a:t>Go to the Website</a:t>
            </a:r>
            <a:endParaRPr lang="en-US" dirty="0"/>
          </a:p>
        </p:txBody>
      </p:sp>
      <p:sp>
        <p:nvSpPr>
          <p:cNvPr id="3" name="Content Placeholder 2"/>
          <p:cNvSpPr>
            <a:spLocks noGrp="1"/>
          </p:cNvSpPr>
          <p:nvPr>
            <p:ph idx="1"/>
          </p:nvPr>
        </p:nvSpPr>
        <p:spPr>
          <a:xfrm>
            <a:off x="914400" y="1335995"/>
            <a:ext cx="7313613" cy="4056062"/>
          </a:xfrm>
        </p:spPr>
        <p:txBody>
          <a:bodyPr>
            <a:noAutofit/>
          </a:bodyPr>
          <a:lstStyle/>
          <a:p>
            <a:r>
              <a:rPr lang="en-US" sz="2800" dirty="0" smtClean="0"/>
              <a:t>Go to the website and watch the videos first explaining Corporate Social Responsibility (CSR) and then watch the two examples of CSR.</a:t>
            </a:r>
          </a:p>
          <a:p>
            <a:pPr marL="0" indent="0">
              <a:buNone/>
            </a:pPr>
            <a:r>
              <a:rPr lang="en-US" sz="2800" b="1" dirty="0" smtClean="0">
                <a:solidFill>
                  <a:srgbClr val="3F0972"/>
                </a:solidFill>
              </a:rPr>
              <a:t>Then Reflect.</a:t>
            </a:r>
          </a:p>
          <a:p>
            <a:pPr marL="457200" indent="-457200">
              <a:buAutoNum type="arabicPeriod"/>
            </a:pPr>
            <a:r>
              <a:rPr lang="en-US" sz="2800" dirty="0" smtClean="0"/>
              <a:t>What do you feel about CSR?</a:t>
            </a:r>
          </a:p>
          <a:p>
            <a:pPr marL="457200" indent="-457200">
              <a:buAutoNum type="arabicPeriod"/>
            </a:pPr>
            <a:r>
              <a:rPr lang="en-US" sz="2800" dirty="0" smtClean="0"/>
              <a:t>Do you think CSR is a good thing?</a:t>
            </a:r>
          </a:p>
          <a:p>
            <a:pPr marL="457200" indent="-457200">
              <a:buAutoNum type="arabicPeriod"/>
            </a:pPr>
            <a:r>
              <a:rPr lang="en-US" sz="2800" dirty="0" smtClean="0"/>
              <a:t>Do you think CSR is genuine?</a:t>
            </a:r>
            <a:endParaRPr lang="en-US" sz="2800" dirty="0"/>
          </a:p>
        </p:txBody>
      </p:sp>
    </p:spTree>
    <p:extLst>
      <p:ext uri="{BB962C8B-B14F-4D97-AF65-F5344CB8AC3E}">
        <p14:creationId xmlns:p14="http://schemas.microsoft.com/office/powerpoint/2010/main" val="17979465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in Workplace Ethics</a:t>
            </a:r>
            <a:endParaRPr lang="en-US" dirty="0"/>
          </a:p>
        </p:txBody>
      </p:sp>
      <p:sp>
        <p:nvSpPr>
          <p:cNvPr id="3" name="Content Placeholder 2"/>
          <p:cNvSpPr>
            <a:spLocks noGrp="1"/>
          </p:cNvSpPr>
          <p:nvPr>
            <p:ph idx="1"/>
          </p:nvPr>
        </p:nvSpPr>
        <p:spPr>
          <a:xfrm>
            <a:off x="914400" y="1553709"/>
            <a:ext cx="7828870" cy="4741862"/>
          </a:xfrm>
        </p:spPr>
        <p:txBody>
          <a:bodyPr>
            <a:normAutofit/>
          </a:bodyPr>
          <a:lstStyle/>
          <a:p>
            <a:r>
              <a:rPr lang="en-US" sz="2800" dirty="0" smtClean="0"/>
              <a:t>Ethical imperialism is when someone attempts to impose their beliefs on another culture and stands in contrast to cultural relativism, which suggests that there is no right way to act, but that how to act is determined by culture. </a:t>
            </a:r>
          </a:p>
          <a:p>
            <a:pPr marL="0" indent="0">
              <a:buNone/>
            </a:pPr>
            <a:r>
              <a:rPr lang="en-US" sz="2800" i="1" dirty="0" smtClean="0">
                <a:solidFill>
                  <a:srgbClr val="5F0EAA"/>
                </a:solidFill>
              </a:rPr>
              <a:t>Do you think that ethics are universal (there are standards that apply to everyone) or that they are relative?</a:t>
            </a:r>
          </a:p>
          <a:p>
            <a:pPr marL="0" indent="0">
              <a:buNone/>
            </a:pPr>
            <a:endParaRPr lang="en-US" sz="2800" dirty="0"/>
          </a:p>
          <a:p>
            <a:pPr marL="0" indent="0">
              <a:buNone/>
            </a:pPr>
            <a:r>
              <a:rPr lang="en-US" sz="2800" dirty="0" smtClean="0">
                <a:solidFill>
                  <a:srgbClr val="5F0EAA"/>
                </a:solidFill>
                <a:hlinkClick r:id="rId2"/>
              </a:rPr>
              <a:t>Do you see yourself as high or low context?</a:t>
            </a:r>
            <a:endParaRPr lang="en-US" sz="2800" dirty="0">
              <a:solidFill>
                <a:srgbClr val="5F0EAA"/>
              </a:solidFill>
            </a:endParaRPr>
          </a:p>
        </p:txBody>
      </p:sp>
    </p:spTree>
    <p:extLst>
      <p:ext uri="{BB962C8B-B14F-4D97-AF65-F5344CB8AC3E}">
        <p14:creationId xmlns:p14="http://schemas.microsoft.com/office/powerpoint/2010/main" val="18136658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Ethical Dilemma</a:t>
            </a:r>
            <a:endParaRPr lang="en-US" dirty="0"/>
          </a:p>
        </p:txBody>
      </p:sp>
      <p:pic>
        <p:nvPicPr>
          <p:cNvPr id="4" name="Picture 3" descr="Screen Shot 2018-09-07 at 12.36.06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7251" y="1574705"/>
            <a:ext cx="8373720" cy="4539438"/>
          </a:xfrm>
          <a:prstGeom prst="rect">
            <a:avLst/>
          </a:prstGeom>
        </p:spPr>
      </p:pic>
    </p:spTree>
    <p:extLst>
      <p:ext uri="{BB962C8B-B14F-4D97-AF65-F5344CB8AC3E}">
        <p14:creationId xmlns:p14="http://schemas.microsoft.com/office/powerpoint/2010/main" val="2247951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Solving with a  Checklist</a:t>
            </a:r>
            <a:endParaRPr lang="en-US" dirty="0"/>
          </a:p>
        </p:txBody>
      </p:sp>
      <p:sp>
        <p:nvSpPr>
          <p:cNvPr id="3" name="Content Placeholder 2"/>
          <p:cNvSpPr>
            <a:spLocks noGrp="1"/>
          </p:cNvSpPr>
          <p:nvPr>
            <p:ph idx="1"/>
          </p:nvPr>
        </p:nvSpPr>
        <p:spPr>
          <a:xfrm>
            <a:off x="285750" y="1735137"/>
            <a:ext cx="8392583" cy="4953530"/>
          </a:xfrm>
        </p:spPr>
        <p:txBody>
          <a:bodyPr>
            <a:normAutofit fontScale="85000" lnSpcReduction="20000"/>
          </a:bodyPr>
          <a:lstStyle/>
          <a:p>
            <a:r>
              <a:rPr lang="en-US" b="1" dirty="0" smtClean="0">
                <a:solidFill>
                  <a:schemeClr val="accent6">
                    <a:lumMod val="75000"/>
                  </a:schemeClr>
                </a:solidFill>
              </a:rPr>
              <a:t>Can you solve an ethical dilemma with a checklist? Lets see!</a:t>
            </a:r>
          </a:p>
          <a:p>
            <a:pPr marL="0" indent="0">
              <a:buNone/>
            </a:pPr>
            <a:r>
              <a:rPr lang="en-US" dirty="0" smtClean="0"/>
              <a:t>The Mood at J. Addison School is tense with anticipation. For the first time in many, many years the varsity Girl’s Basketball Team has made the Provincial Semi </a:t>
            </a:r>
            <a:r>
              <a:rPr lang="mr-IN" dirty="0" smtClean="0"/>
              <a:t>–</a:t>
            </a:r>
            <a:r>
              <a:rPr lang="en-US" dirty="0" smtClean="0"/>
              <a:t> Finals. The community is excited too, and everyone is making plans to attend the big event next Saturday night. Chris, the varsity coach, has been waiting for years to field such as team.  Speed, teamwork, balance: they’ve got it all. Only one more week to practice, he tells his team, and not a rule can be broken. Everyone must be at practice each night at the regularly scheduled time: No Exceptions. </a:t>
            </a:r>
            <a:r>
              <a:rPr lang="en-US" dirty="0" err="1" smtClean="0"/>
              <a:t>Shaunae</a:t>
            </a:r>
            <a:r>
              <a:rPr lang="en-US" dirty="0" smtClean="0"/>
              <a:t> </a:t>
            </a:r>
            <a:r>
              <a:rPr lang="en-US" dirty="0" smtClean="0"/>
              <a:t>and </a:t>
            </a:r>
            <a:r>
              <a:rPr lang="en-US" dirty="0" err="1" smtClean="0"/>
              <a:t>Maddie</a:t>
            </a:r>
            <a:r>
              <a:rPr lang="en-US" dirty="0" smtClean="0"/>
              <a:t> </a:t>
            </a:r>
            <a:r>
              <a:rPr lang="en-US" dirty="0" smtClean="0"/>
              <a:t>are two </a:t>
            </a:r>
            <a:r>
              <a:rPr lang="en-US" dirty="0" smtClean="0"/>
              <a:t>of</a:t>
            </a:r>
            <a:r>
              <a:rPr lang="en-US" dirty="0" smtClean="0"/>
              <a:t> </a:t>
            </a:r>
            <a:r>
              <a:rPr lang="en-US" dirty="0" smtClean="0"/>
              <a:t>the teams stars.  From their perspective, they’re indispensable to the team, the girls who will bring victory to J. Addison. They decide </a:t>
            </a:r>
            <a:r>
              <a:rPr lang="mr-IN" dirty="0" smtClean="0"/>
              <a:t>–</a:t>
            </a:r>
            <a:r>
              <a:rPr lang="en-US" dirty="0" smtClean="0"/>
              <a:t> why, no one will ever know </a:t>
            </a:r>
            <a:r>
              <a:rPr lang="mr-IN" dirty="0" smtClean="0"/>
              <a:t>–</a:t>
            </a:r>
            <a:r>
              <a:rPr lang="en-US" dirty="0" smtClean="0"/>
              <a:t> to show up and hour late to the next day’s practice.</a:t>
            </a:r>
          </a:p>
          <a:p>
            <a:pPr marL="0" indent="0">
              <a:buNone/>
            </a:pPr>
            <a:r>
              <a:rPr lang="en-US" dirty="0" smtClean="0"/>
              <a:t>Chris however, knows everything and is furious</a:t>
            </a:r>
            <a:r>
              <a:rPr lang="en-US" dirty="0" smtClean="0"/>
              <a:t>. They have deliberately disobeyed his orders. The rule says they should be suspended for one full week. If he follows the rule, </a:t>
            </a:r>
            <a:r>
              <a:rPr lang="en-US" dirty="0" err="1" smtClean="0"/>
              <a:t>Shaunae</a:t>
            </a:r>
            <a:r>
              <a:rPr lang="en-US" dirty="0" smtClean="0"/>
              <a:t> </a:t>
            </a:r>
            <a:r>
              <a:rPr lang="en-US" dirty="0" smtClean="0"/>
              <a:t>and </a:t>
            </a:r>
            <a:r>
              <a:rPr lang="en-US" dirty="0" err="1" smtClean="0"/>
              <a:t>Maddie</a:t>
            </a:r>
            <a:r>
              <a:rPr lang="en-US" dirty="0" smtClean="0"/>
              <a:t> </a:t>
            </a:r>
            <a:r>
              <a:rPr lang="en-US" dirty="0" smtClean="0"/>
              <a:t>will not play in the semifinals. But the whole team is depending on them. What should he do?</a:t>
            </a:r>
            <a:endParaRPr lang="en-US" dirty="0"/>
          </a:p>
        </p:txBody>
      </p:sp>
    </p:spTree>
    <p:extLst>
      <p:ext uri="{BB962C8B-B14F-4D97-AF65-F5344CB8AC3E}">
        <p14:creationId xmlns:p14="http://schemas.microsoft.com/office/powerpoint/2010/main" val="9551228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about this one?</a:t>
            </a:r>
            <a:endParaRPr lang="en-US" dirty="0"/>
          </a:p>
        </p:txBody>
      </p:sp>
      <p:sp>
        <p:nvSpPr>
          <p:cNvPr id="3" name="Content Placeholder 2"/>
          <p:cNvSpPr>
            <a:spLocks noGrp="1"/>
          </p:cNvSpPr>
          <p:nvPr>
            <p:ph idx="1"/>
          </p:nvPr>
        </p:nvSpPr>
        <p:spPr/>
        <p:txBody>
          <a:bodyPr/>
          <a:lstStyle/>
          <a:p>
            <a:r>
              <a:rPr lang="en-US" dirty="0" smtClean="0"/>
              <a:t>A pregnant woman leading a group of people out of a cave on a coast is stuck in the mouth of the cave. In a short time high tide will be upon them, and unless she is unstuck, they will all be drowned except the woman, whose head is out of the cave. Fortunately, (or unfortunately) someone has with them a stick of dynamite. There seems no way to get the pregnant woman lose without using the dynamite, which will inevitably kill her; but if they do not use it, everyone will drown. What should they do?</a:t>
            </a:r>
            <a:endParaRPr lang="en-US" dirty="0"/>
          </a:p>
        </p:txBody>
      </p:sp>
    </p:spTree>
    <p:extLst>
      <p:ext uri="{BB962C8B-B14F-4D97-AF65-F5344CB8AC3E}">
        <p14:creationId xmlns:p14="http://schemas.microsoft.com/office/powerpoint/2010/main" val="5667440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Unethical Behavior</a:t>
            </a:r>
            <a:endParaRPr lang="en-US" dirty="0"/>
          </a:p>
        </p:txBody>
      </p:sp>
      <p:sp>
        <p:nvSpPr>
          <p:cNvPr id="3" name="Content Placeholder 2"/>
          <p:cNvSpPr>
            <a:spLocks noGrp="1"/>
          </p:cNvSpPr>
          <p:nvPr>
            <p:ph idx="1"/>
          </p:nvPr>
        </p:nvSpPr>
        <p:spPr>
          <a:xfrm>
            <a:off x="529167" y="1735138"/>
            <a:ext cx="8254999" cy="4487862"/>
          </a:xfrm>
        </p:spPr>
        <p:txBody>
          <a:bodyPr>
            <a:normAutofit lnSpcReduction="10000"/>
          </a:bodyPr>
          <a:lstStyle/>
          <a:p>
            <a:pPr marL="0" indent="0">
              <a:buNone/>
            </a:pPr>
            <a:r>
              <a:rPr lang="en-US" dirty="0" smtClean="0"/>
              <a:t>What choices did you make in the previous situations? Were they ethical? Why did you make the choice you did?</a:t>
            </a:r>
          </a:p>
          <a:p>
            <a:pPr marL="0" indent="0">
              <a:buNone/>
            </a:pPr>
            <a:r>
              <a:rPr lang="en-US" dirty="0" smtClean="0"/>
              <a:t>Was it one of these?</a:t>
            </a:r>
          </a:p>
          <a:p>
            <a:pPr marL="457200" indent="-457200">
              <a:buAutoNum type="arabicPeriod"/>
            </a:pPr>
            <a:r>
              <a:rPr lang="en-US" b="1" dirty="0" smtClean="0">
                <a:solidFill>
                  <a:srgbClr val="5F0EAA"/>
                </a:solidFill>
              </a:rPr>
              <a:t>Convincing yourself the behavior is not really illegal.</a:t>
            </a:r>
          </a:p>
          <a:p>
            <a:pPr marL="457200" indent="-457200">
              <a:buAutoNum type="arabicPeriod"/>
            </a:pPr>
            <a:r>
              <a:rPr lang="en-US" b="1" dirty="0" smtClean="0">
                <a:solidFill>
                  <a:srgbClr val="5F0EAA"/>
                </a:solidFill>
              </a:rPr>
              <a:t>Convincing yourself that a behavior is in everyone’s best interests.</a:t>
            </a:r>
          </a:p>
          <a:p>
            <a:pPr marL="457200" indent="-457200">
              <a:buAutoNum type="arabicPeriod"/>
            </a:pPr>
            <a:r>
              <a:rPr lang="en-US" b="1" dirty="0" smtClean="0">
                <a:solidFill>
                  <a:srgbClr val="5F0EAA"/>
                </a:solidFill>
              </a:rPr>
              <a:t>Convincing yourself that nobody will ever find out what you have done.</a:t>
            </a:r>
          </a:p>
          <a:p>
            <a:pPr marL="457200" indent="-457200">
              <a:buAutoNum type="arabicPeriod"/>
            </a:pPr>
            <a:r>
              <a:rPr lang="en-US" b="1" dirty="0" smtClean="0">
                <a:solidFill>
                  <a:srgbClr val="5F0EAA"/>
                </a:solidFill>
              </a:rPr>
              <a:t>Convincing yourself that the organization will protect you.</a:t>
            </a:r>
          </a:p>
        </p:txBody>
      </p:sp>
    </p:spTree>
    <p:extLst>
      <p:ext uri="{BB962C8B-B14F-4D97-AF65-F5344CB8AC3E}">
        <p14:creationId xmlns:p14="http://schemas.microsoft.com/office/powerpoint/2010/main" val="34016871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Maintaining High Ethical Standards in Business</a:t>
            </a:r>
            <a:endParaRPr lang="en-US" dirty="0"/>
          </a:p>
        </p:txBody>
      </p:sp>
      <p:sp>
        <p:nvSpPr>
          <p:cNvPr id="3" name="Content Placeholder 2"/>
          <p:cNvSpPr>
            <a:spLocks noGrp="1"/>
          </p:cNvSpPr>
          <p:nvPr>
            <p:ph idx="1"/>
          </p:nvPr>
        </p:nvSpPr>
        <p:spPr>
          <a:xfrm>
            <a:off x="326571" y="1735137"/>
            <a:ext cx="8599715" cy="4923291"/>
          </a:xfrm>
        </p:spPr>
        <p:txBody>
          <a:bodyPr>
            <a:normAutofit/>
          </a:bodyPr>
          <a:lstStyle/>
          <a:p>
            <a:pPr marL="0" indent="0">
              <a:buNone/>
            </a:pPr>
            <a:r>
              <a:rPr lang="en-US" dirty="0" smtClean="0">
                <a:hlinkClick r:id="rId2"/>
              </a:rPr>
              <a:t>Whistleblowers: </a:t>
            </a:r>
            <a:r>
              <a:rPr lang="en-US" dirty="0" smtClean="0"/>
              <a:t>people who expose misdeeds of others in organizations.</a:t>
            </a:r>
          </a:p>
          <a:p>
            <a:pPr marL="0" indent="0">
              <a:buNone/>
            </a:pPr>
            <a:r>
              <a:rPr lang="en-US" dirty="0" smtClean="0"/>
              <a:t>44% of workers in the US do not report wrong-doings they observed. Why? </a:t>
            </a:r>
          </a:p>
          <a:p>
            <a:pPr marL="457200" indent="-457200">
              <a:buAutoNum type="arabicPeriod"/>
            </a:pPr>
            <a:r>
              <a:rPr lang="en-US" b="1" dirty="0" smtClean="0">
                <a:solidFill>
                  <a:schemeClr val="accent6">
                    <a:lumMod val="50000"/>
                  </a:schemeClr>
                </a:solidFill>
              </a:rPr>
              <a:t>The belief that no corrective action will be taken</a:t>
            </a:r>
          </a:p>
          <a:p>
            <a:pPr marL="457200" indent="-457200">
              <a:buAutoNum type="arabicPeriod"/>
            </a:pPr>
            <a:r>
              <a:rPr lang="en-US" b="1" dirty="0" smtClean="0">
                <a:solidFill>
                  <a:schemeClr val="accent6">
                    <a:lumMod val="50000"/>
                  </a:schemeClr>
                </a:solidFill>
              </a:rPr>
              <a:t>The fear that reports would not be kept confidential</a:t>
            </a:r>
          </a:p>
          <a:p>
            <a:pPr marL="0" indent="0">
              <a:buNone/>
            </a:pPr>
            <a:r>
              <a:rPr lang="en-US" dirty="0" smtClean="0"/>
              <a:t>In Canada only New Brunswick and Saskatchewan have whistleblower protection. People therefore in other places could be subject to retaliatory discharge or firing, and other consequences.</a:t>
            </a:r>
            <a:endParaRPr lang="en-US" dirty="0"/>
          </a:p>
        </p:txBody>
      </p:sp>
    </p:spTree>
    <p:extLst>
      <p:ext uri="{BB962C8B-B14F-4D97-AF65-F5344CB8AC3E}">
        <p14:creationId xmlns:p14="http://schemas.microsoft.com/office/powerpoint/2010/main" val="16570029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Ethics Training</a:t>
            </a:r>
            <a:endParaRPr lang="en-US" dirty="0"/>
          </a:p>
        </p:txBody>
      </p:sp>
      <p:sp>
        <p:nvSpPr>
          <p:cNvPr id="3" name="Content Placeholder 2"/>
          <p:cNvSpPr>
            <a:spLocks noGrp="1"/>
          </p:cNvSpPr>
          <p:nvPr>
            <p:ph idx="1"/>
          </p:nvPr>
        </p:nvSpPr>
        <p:spPr>
          <a:xfrm>
            <a:off x="580574" y="1735137"/>
            <a:ext cx="7974013" cy="4760006"/>
          </a:xfrm>
        </p:spPr>
        <p:txBody>
          <a:bodyPr>
            <a:normAutofit/>
          </a:bodyPr>
          <a:lstStyle/>
          <a:p>
            <a:r>
              <a:rPr lang="en-US" sz="2800" dirty="0" smtClean="0"/>
              <a:t>Structured programs that help participants understand the ethical aspects of decision </a:t>
            </a:r>
            <a:r>
              <a:rPr lang="mr-IN" sz="2800" dirty="0" smtClean="0"/>
              <a:t>–</a:t>
            </a:r>
            <a:r>
              <a:rPr lang="en-US" sz="2800" dirty="0" smtClean="0"/>
              <a:t> making and incorporate high ethical standards.</a:t>
            </a:r>
          </a:p>
          <a:p>
            <a:pPr marL="0" indent="0">
              <a:buNone/>
            </a:pPr>
            <a:r>
              <a:rPr lang="en-US" sz="2800" i="1" dirty="0" smtClean="0">
                <a:solidFill>
                  <a:srgbClr val="5F0EAA"/>
                </a:solidFill>
              </a:rPr>
              <a:t>What is the issue with letting corporations implement this type of training?</a:t>
            </a:r>
          </a:p>
          <a:p>
            <a:pPr marL="0" indent="0">
              <a:buNone/>
            </a:pPr>
            <a:r>
              <a:rPr lang="en-US" sz="2800" dirty="0" smtClean="0"/>
              <a:t>As a result there are company codes of conduct. Formal statements that demonstrate ethical standards and values</a:t>
            </a:r>
            <a:r>
              <a:rPr lang="en-US" sz="2800" dirty="0" smtClean="0">
                <a:solidFill>
                  <a:srgbClr val="5F0EAA"/>
                </a:solidFill>
              </a:rPr>
              <a:t>. </a:t>
            </a:r>
            <a:r>
              <a:rPr lang="en-US" sz="2800" i="1" dirty="0" smtClean="0">
                <a:solidFill>
                  <a:srgbClr val="5F0EAA"/>
                </a:solidFill>
              </a:rPr>
              <a:t>Do you think these are helpful? What might be an issue with them?</a:t>
            </a:r>
            <a:endParaRPr lang="en-US" sz="2800" i="1" dirty="0">
              <a:solidFill>
                <a:srgbClr val="5F0EAA"/>
              </a:solidFill>
            </a:endParaRPr>
          </a:p>
        </p:txBody>
      </p:sp>
    </p:spTree>
    <p:extLst>
      <p:ext uri="{BB962C8B-B14F-4D97-AF65-F5344CB8AC3E}">
        <p14:creationId xmlns:p14="http://schemas.microsoft.com/office/powerpoint/2010/main" val="36396597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Entrepreneurship</a:t>
            </a:r>
            <a:endParaRPr lang="en-US" dirty="0"/>
          </a:p>
        </p:txBody>
      </p:sp>
      <p:sp>
        <p:nvSpPr>
          <p:cNvPr id="3" name="Content Placeholder 2"/>
          <p:cNvSpPr>
            <a:spLocks noGrp="1"/>
          </p:cNvSpPr>
          <p:nvPr>
            <p:ph idx="1"/>
          </p:nvPr>
        </p:nvSpPr>
        <p:spPr/>
        <p:txBody>
          <a:bodyPr>
            <a:normAutofit/>
          </a:bodyPr>
          <a:lstStyle/>
          <a:p>
            <a:r>
              <a:rPr lang="en-US" sz="2800" dirty="0" smtClean="0"/>
              <a:t>Using business to solve social problems. Read the article on the website and then brainstorm some social entrepreneurship opportunities. </a:t>
            </a:r>
          </a:p>
          <a:p>
            <a:pPr marL="0" indent="0">
              <a:buNone/>
            </a:pPr>
            <a:r>
              <a:rPr lang="en-US" sz="2800" i="1" dirty="0" smtClean="0">
                <a:solidFill>
                  <a:srgbClr val="3F0972"/>
                </a:solidFill>
              </a:rPr>
              <a:t>How is the goal of social entrepreneurship different than other types of business?</a:t>
            </a:r>
            <a:endParaRPr lang="en-US" sz="2800" i="1" dirty="0">
              <a:solidFill>
                <a:srgbClr val="3F0972"/>
              </a:solidFill>
            </a:endParaRPr>
          </a:p>
        </p:txBody>
      </p:sp>
    </p:spTree>
    <p:extLst>
      <p:ext uri="{BB962C8B-B14F-4D97-AF65-F5344CB8AC3E}">
        <p14:creationId xmlns:p14="http://schemas.microsoft.com/office/powerpoint/2010/main" val="2865094974"/>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Inkwell">
  <a:themeElements>
    <a:clrScheme name="Expo">
      <a:dk1>
        <a:sysClr val="windowText" lastClr="000000"/>
      </a:dk1>
      <a:lt1>
        <a:sysClr val="window" lastClr="FFFFFF"/>
      </a:lt1>
      <a:dk2>
        <a:srgbClr val="263B86"/>
      </a:dk2>
      <a:lt2>
        <a:srgbClr val="76B6F2"/>
      </a:lt2>
      <a:accent1>
        <a:srgbClr val="FBC01E"/>
      </a:accent1>
      <a:accent2>
        <a:srgbClr val="EFE1A2"/>
      </a:accent2>
      <a:accent3>
        <a:srgbClr val="FA8716"/>
      </a:accent3>
      <a:accent4>
        <a:srgbClr val="BE0204"/>
      </a:accent4>
      <a:accent5>
        <a:srgbClr val="640F10"/>
      </a:accent5>
      <a:accent6>
        <a:srgbClr val="7E13E3"/>
      </a:accent6>
      <a:hlink>
        <a:srgbClr val="D2D200"/>
      </a:hlink>
      <a:folHlink>
        <a:srgbClr val="D0B9F8"/>
      </a:folHlink>
    </a:clrScheme>
    <a:fontScheme name="Inkwell">
      <a:majorFont>
        <a:latin typeface="Goudy Old Style"/>
        <a:ea typeface=""/>
        <a:cs typeface=""/>
        <a:font script="Jpan" typeface="ＭＳ 明朝"/>
        <a:font script="Hans" typeface="宋体"/>
        <a:font script="Hant" typeface="新細明體"/>
      </a:majorFont>
      <a:minorFont>
        <a:latin typeface="Goudy Old Style"/>
        <a:ea typeface=""/>
        <a:cs typeface=""/>
        <a:font script="Jpan" typeface="ＭＳ 明朝"/>
        <a:font script="Hans" typeface="宋体"/>
        <a:font script="Hant" typeface="新細明體"/>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254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3084</TotalTime>
  <Words>762</Words>
  <Application>Microsoft Macintosh PowerPoint</Application>
  <PresentationFormat>On-screen Show (4:3)</PresentationFormat>
  <Paragraphs>39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Inkwell</vt:lpstr>
      <vt:lpstr>Ethics in the Workplace</vt:lpstr>
      <vt:lpstr>Issues in Workplace Ethics</vt:lpstr>
      <vt:lpstr>Ethical Dilemma</vt:lpstr>
      <vt:lpstr>Solving with a  Checklist</vt:lpstr>
      <vt:lpstr>What about this one?</vt:lpstr>
      <vt:lpstr>Unethical Behavior</vt:lpstr>
      <vt:lpstr>Maintaining High Ethical Standards in Business</vt:lpstr>
      <vt:lpstr>Ethics Training</vt:lpstr>
      <vt:lpstr>Social Entrepreneurship</vt:lpstr>
      <vt:lpstr>Go to the Website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Ethics in the Workplace</dc:title>
  <dc:creator>Gordon Laffin</dc:creator>
  <cp:lastModifiedBy>Gordon Laffin</cp:lastModifiedBy>
  <cp:revision>16</cp:revision>
  <cp:lastPrinted>2018-09-07T16:50:32Z</cp:lastPrinted>
  <dcterms:created xsi:type="dcterms:W3CDTF">2018-09-07T12:28:49Z</dcterms:created>
  <dcterms:modified xsi:type="dcterms:W3CDTF">2019-02-27T13:07:37Z</dcterms:modified>
</cp:coreProperties>
</file>