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7" d="100"/>
          <a:sy n="37" d="100"/>
        </p:scale>
        <p:origin x="-16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371600"/>
            <a:ext cx="8147304" cy="1344168"/>
          </a:xfrm>
        </p:spPr>
        <p:txBody>
          <a:bodyPr vert="horz" lIns="91440" tIns="45720" rIns="91440" bIns="45720" rtlCol="0" anchor="b" anchorCtr="0">
            <a:normAutofit/>
            <a:scene3d>
              <a:camera prst="orthographicFront"/>
              <a:lightRig rig="threePt" dir="t">
                <a:rot lat="0" lon="0" rev="10800000"/>
              </a:lightRig>
            </a:scene3d>
            <a:sp3d extrusionH="57150">
              <a:bevelT w="38100" h="38100" prst="relaxedInset"/>
              <a:bevelB w="38100" h="38100" prst="relaxedInset"/>
            </a:sp3d>
          </a:bodyPr>
          <a:lstStyle>
            <a:lvl1pPr algn="ctr" defTabSz="914400" rtl="0" eaLnBrk="1" latinLnBrk="0" hangingPunct="1">
              <a:lnSpc>
                <a:spcPts val="6400"/>
              </a:lnSpc>
              <a:spcBef>
                <a:spcPct val="0"/>
              </a:spcBef>
              <a:buNone/>
              <a:defRPr sz="6000" kern="1200">
                <a:solidFill>
                  <a:schemeClr val="bg1"/>
                </a:solidFill>
                <a:effectLst>
                  <a:outerShdw blurRad="25400" dist="19050" dir="4200000" algn="ctr" rotWithShape="0">
                    <a:schemeClr val="tx1">
                      <a:alpha val="40000"/>
                    </a:schemeClr>
                  </a:outerShdw>
                </a:effectLst>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498348" y="2715767"/>
            <a:ext cx="8147304" cy="667512"/>
          </a:xfrm>
        </p:spPr>
        <p:txBody>
          <a:bodyPr vert="horz" lIns="91440" tIns="45720" rIns="91440" bIns="45720" rtlCol="0">
            <a:normAutofit/>
            <a:scene3d>
              <a:camera prst="orthographicFront"/>
              <a:lightRig rig="threePt" dir="t"/>
            </a:scene3d>
            <a:sp3d extrusionH="57150">
              <a:bevelT w="38100" h="38100" prst="relaxedInset"/>
              <a:bevelB w="38100" h="38100" prst="relaxedInset"/>
            </a:sp3d>
          </a:bodyPr>
          <a:lstStyle>
            <a:lvl1pPr marL="0" indent="0" algn="ctr" defTabSz="914400" rtl="0" eaLnBrk="1" latinLnBrk="0" hangingPunct="1">
              <a:spcBef>
                <a:spcPts val="0"/>
              </a:spcBef>
              <a:buClr>
                <a:schemeClr val="tx1">
                  <a:lumMod val="75000"/>
                  <a:lumOff val="25000"/>
                </a:schemeClr>
              </a:buClr>
              <a:buSzPct val="75000"/>
              <a:buFont typeface="Wingdings 2" pitchFamily="18" charset="2"/>
              <a:buNone/>
              <a:defRPr sz="2200" b="0" kern="1200" baseline="0">
                <a:solidFill>
                  <a:schemeClr val="bg1"/>
                </a:solidFill>
                <a:effectLst>
                  <a:outerShdw blurRad="25400" dist="25400" dir="4200000" algn="ctr" rotWithShape="0">
                    <a:schemeClr val="tx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E7BF1467-4B77-1447-94EE-6CA3964EB8FB}" type="datetimeFigureOut">
              <a:rPr lang="en-US" smtClean="0"/>
              <a:t>19-01-21</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28BB32B7-9210-3F42-8075-2DEB15117A2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CA" smtClean="0"/>
              <a:t>Click to edit Master title style</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7BF1467-4B77-1447-94EE-6CA3964EB8FB}" type="datetimeFigureOut">
              <a:rPr lang="en-US" smtClean="0"/>
              <a:t>19-01-21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B32B7-9210-3F42-8075-2DEB15117A2D}" type="slidenum">
              <a:rPr lang="en-US" smtClean="0"/>
              <a:t>‹#›</a:t>
            </a:fld>
            <a:endParaRPr lang="en-US"/>
          </a:p>
        </p:txBody>
      </p:sp>
      <p:sp>
        <p:nvSpPr>
          <p:cNvPr id="8" name="Picture Placeholder 2"/>
          <p:cNvSpPr>
            <a:spLocks noGrp="1"/>
          </p:cNvSpPr>
          <p:nvPr>
            <p:ph type="pic" idx="1"/>
          </p:nvPr>
        </p:nvSpPr>
        <p:spPr>
          <a:xfrm>
            <a:off x="4805045" y="430306"/>
            <a:ext cx="3840480" cy="5432612"/>
          </a:xfrm>
          <a:solidFill>
            <a:schemeClr val="bg1">
              <a:lumMod val="85000"/>
            </a:schemeClr>
          </a:solidFill>
          <a:ln w="127000" cap="sq">
            <a:solidFill>
              <a:schemeClr val="bg1"/>
            </a:solidFill>
            <a:miter lim="800000"/>
          </a:ln>
          <a:effectLst>
            <a:outerShdw blurRad="76200" dist="12700" dir="5400000" sx="100500" sy="100500" rotWithShape="0">
              <a:prstClr val="black">
                <a:alpha val="30000"/>
              </a:prstClr>
            </a:outerShdw>
          </a:effectLst>
          <a:scene3d>
            <a:camera prst="orthographicFront"/>
            <a:lightRig rig="threePt" dir="t"/>
          </a:scene3d>
          <a:sp3d extrusionH="50800">
            <a:extrusionClr>
              <a:schemeClr val="tx1"/>
            </a:extrusionClr>
            <a:contourClr>
              <a:schemeClr val="tx1"/>
            </a:contourClr>
          </a:sp3d>
        </p:spPr>
        <p:txBody>
          <a:bodyPr vert="horz" lIns="91440" tIns="45720" rIns="91440" bIns="45720" rtlCol="0">
            <a:normAutofit/>
          </a:bodyPr>
          <a:lstStyle>
            <a:lvl1pPr marL="457200" indent="-457200" algn="l" defTabSz="914400" rtl="0" eaLnBrk="1" latinLnBrk="0" hangingPunct="1">
              <a:spcBef>
                <a:spcPts val="2000"/>
              </a:spcBef>
              <a:buClr>
                <a:schemeClr val="accent2">
                  <a:lumMod val="50000"/>
                  <a:lumOff val="50000"/>
                </a:schemeClr>
              </a:buClr>
              <a:buSzPct val="75000"/>
              <a:buFont typeface="Wingdings 2" pitchFamily="18" charset="2"/>
              <a:buNone/>
              <a:defRPr sz="2200" kern="1200">
                <a:solidFill>
                  <a:schemeClr val="tx1">
                    <a:lumMod val="75000"/>
                    <a:lumOff val="2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7pPr marL="2743200" indent="-457200">
              <a:defRPr/>
            </a:lvl7pPr>
            <a:lvl8pPr marL="2743200" indent="-457200">
              <a:defRPr/>
            </a:lvl8pPr>
            <a:lvl9pPr marL="2743200" indent="-457200">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E7BF1467-4B77-1447-94EE-6CA3964EB8FB}" type="datetimeFigureOut">
              <a:rPr lang="en-US" smtClean="0"/>
              <a:t>19-01-21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B32B7-9210-3F42-8075-2DEB15117A2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412" y="417513"/>
            <a:ext cx="1600200" cy="570865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11174" y="417513"/>
            <a:ext cx="6499225" cy="570865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E7BF1467-4B77-1447-94EE-6CA3964EB8FB}" type="datetimeFigureOut">
              <a:rPr lang="en-US" smtClean="0"/>
              <a:t>19-01-21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B32B7-9210-3F42-8075-2DEB15117A2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p:bg>
      <p:bgRef idx="1003">
        <a:schemeClr val="bg2"/>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E7BF1467-4B77-1447-94EE-6CA3964EB8FB}" type="datetimeFigureOut">
              <a:rPr lang="en-US" smtClean="0"/>
              <a:t>19-01-21</a:t>
            </a:fld>
            <a:endParaRPr lang="en-US"/>
          </a:p>
        </p:txBody>
      </p:sp>
      <p:sp>
        <p:nvSpPr>
          <p:cNvPr id="4" name="Footer Placeholder 3"/>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5" name="Slide Number Placeholder 4"/>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28BB32B7-9210-3F42-8075-2DEB15117A2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E7BF1467-4B77-1447-94EE-6CA3964EB8FB}" type="datetimeFigureOut">
              <a:rPr lang="en-US" smtClean="0"/>
              <a:t>19-01-21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B32B7-9210-3F42-8075-2DEB15117A2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475" y="4343398"/>
            <a:ext cx="8147049" cy="1346013"/>
          </a:xfrm>
        </p:spPr>
        <p:txBody>
          <a:bodyPr>
            <a:normAutofit/>
            <a:scene3d>
              <a:camera prst="orthographicFront"/>
              <a:lightRig rig="threePt" dir="t">
                <a:rot lat="0" lon="0" rev="10800000"/>
              </a:lightRig>
            </a:scene3d>
            <a:sp3d extrusionH="57150">
              <a:bevelT w="38100" h="38100" prst="relaxedInset"/>
              <a:bevelB w="38100" h="38100" prst="relaxedInset"/>
            </a:sp3d>
          </a:bodyPr>
          <a:lstStyle>
            <a:lvl1pPr>
              <a:lnSpc>
                <a:spcPts val="6400"/>
              </a:lnSpc>
              <a:defRPr sz="6000">
                <a:solidFill>
                  <a:schemeClr val="bg1"/>
                </a:solidFill>
                <a:effectLst>
                  <a:outerShdw blurRad="25400" dist="19050" dir="4200000" algn="ctr" rotWithShape="0">
                    <a:schemeClr val="tx1">
                      <a:alpha val="40000"/>
                    </a:schemeClr>
                  </a:outerShdw>
                </a:effectLst>
              </a:defRPr>
            </a:lvl1pPr>
          </a:lstStyle>
          <a:p>
            <a:r>
              <a:rPr lang="en-CA" smtClean="0"/>
              <a:t>Click to edit Master title style</a:t>
            </a:r>
            <a:endParaRPr/>
          </a:p>
        </p:txBody>
      </p:sp>
      <p:sp>
        <p:nvSpPr>
          <p:cNvPr id="3" name="Subtitle 2"/>
          <p:cNvSpPr>
            <a:spLocks noGrp="1"/>
          </p:cNvSpPr>
          <p:nvPr>
            <p:ph type="subTitle" idx="1"/>
          </p:nvPr>
        </p:nvSpPr>
        <p:spPr>
          <a:xfrm>
            <a:off x="498475" y="5688105"/>
            <a:ext cx="8147050" cy="663387"/>
          </a:xfrm>
        </p:spPr>
        <p:txBody>
          <a:bodyPr>
            <a:scene3d>
              <a:camera prst="orthographicFront"/>
              <a:lightRig rig="threePt" dir="t"/>
            </a:scene3d>
            <a:sp3d extrusionH="57150">
              <a:bevelT w="38100" h="38100" prst="relaxedInset"/>
              <a:bevelB w="38100" h="38100" prst="relaxedInset"/>
            </a:sp3d>
          </a:bodyPr>
          <a:lstStyle>
            <a:lvl1pPr marL="0" indent="0" algn="ctr">
              <a:spcBef>
                <a:spcPts val="0"/>
              </a:spcBef>
              <a:buNone/>
              <a:defRPr b="0" baseline="0">
                <a:solidFill>
                  <a:schemeClr val="bg1"/>
                </a:solidFill>
                <a:effectLst>
                  <a:outerShdw blurRad="25400" dist="25400" dir="4200000" algn="ctr"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E7BF1467-4B77-1447-94EE-6CA3964EB8FB}" type="datetimeFigureOut">
              <a:rPr lang="en-US" smtClean="0"/>
              <a:t>19-01-21</a:t>
            </a:fld>
            <a:endParaRPr lang="en-US"/>
          </a:p>
        </p:txBody>
      </p:sp>
      <p:sp>
        <p:nvSpPr>
          <p:cNvPr id="5" name="Footer Placeholder 4"/>
          <p:cNvSpPr>
            <a:spLocks noGrp="1"/>
          </p:cNvSpPr>
          <p:nvPr>
            <p:ph type="ftr" sz="quarter" idx="11"/>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28BB32B7-9210-3F42-8075-2DEB15117A2D}" type="slidenum">
              <a:rPr lang="en-US" smtClean="0"/>
              <a:t>‹#›</a:t>
            </a:fld>
            <a:endParaRPr lang="en-US"/>
          </a:p>
        </p:txBody>
      </p:sp>
      <p:sp>
        <p:nvSpPr>
          <p:cNvPr id="8" name="Picture Placeholder 7"/>
          <p:cNvSpPr>
            <a:spLocks noGrp="1"/>
          </p:cNvSpPr>
          <p:nvPr>
            <p:ph type="pic" sz="quarter" idx="13"/>
          </p:nvPr>
        </p:nvSpPr>
        <p:spPr>
          <a:xfrm>
            <a:off x="1981200" y="685800"/>
            <a:ext cx="5181600" cy="3352800"/>
          </a:xfrm>
          <a:solidFill>
            <a:schemeClr val="tx1">
              <a:lumMod val="75000"/>
            </a:schemeClr>
          </a:solidFill>
          <a:ln w="127000" cap="sq">
            <a:solidFill>
              <a:schemeClr val="tx1"/>
            </a:solidFill>
            <a:miter lim="800000"/>
          </a:ln>
          <a:effectLst>
            <a:outerShdw blurRad="63500" sx="101000" sy="101000" algn="ctr" rotWithShape="0">
              <a:schemeClr val="bg2">
                <a:lumMod val="20000"/>
                <a:lumOff val="80000"/>
                <a:alpha val="40000"/>
              </a:schemeClr>
            </a:outerShdw>
          </a:effectLst>
          <a:scene3d>
            <a:camera prst="orthographicFront"/>
            <a:lightRig rig="twoPt" dir="t">
              <a:rot lat="0" lon="0" rev="9000000"/>
            </a:lightRig>
          </a:scene3d>
          <a:sp3d prstMaterial="matte">
            <a:bevelT w="12700" prst="relaxedInset"/>
            <a:bevelB w="38100" h="127000" prst="relaxedInset"/>
            <a:extrusionClr>
              <a:schemeClr val="tx1"/>
            </a:extrusionClr>
            <a:contourClr>
              <a:schemeClr val="tx1"/>
            </a:contourClr>
          </a:sp3d>
        </p:spPr>
        <p:txBody>
          <a:bodyPr/>
          <a:lstStyle>
            <a:lvl1pPr>
              <a:buNone/>
              <a:defRPr/>
            </a:lvl1pPr>
          </a:lstStyle>
          <a:p>
            <a:r>
              <a:rPr lang="en-CA" smtClean="0"/>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nchor="b" anchorCtr="0"/>
          <a:lstStyle>
            <a:lvl1pPr algn="ctr">
              <a:defRPr sz="6000" b="0" cap="none" baseline="0"/>
            </a:lvl1pPr>
          </a:lstStyle>
          <a:p>
            <a:r>
              <a:rPr lang="en-CA" smtClean="0"/>
              <a:t>Click to edit Master title style</a:t>
            </a:r>
            <a:endParaRPr/>
          </a:p>
        </p:txBody>
      </p:sp>
      <p:sp>
        <p:nvSpPr>
          <p:cNvPr id="3" name="Text Placeholder 2"/>
          <p:cNvSpPr>
            <a:spLocks noGrp="1"/>
          </p:cNvSpPr>
          <p:nvPr>
            <p:ph type="body" idx="1"/>
          </p:nvPr>
        </p:nvSpPr>
        <p:spPr>
          <a:xfrm>
            <a:off x="498475" y="3654519"/>
            <a:ext cx="8147050" cy="1500187"/>
          </a:xfrm>
        </p:spPr>
        <p:txBody>
          <a:bodyPr anchor="t" anchorCtr="0">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E7BF1467-4B77-1447-94EE-6CA3964EB8FB}" type="datetimeFigureOut">
              <a:rPr lang="en-US" smtClean="0"/>
              <a:t>19-01-21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B32B7-9210-3F42-8075-2DEB15117A2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CA"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E7BF1467-4B77-1447-94EE-6CA3964EB8FB}" type="datetimeFigureOut">
              <a:rPr lang="en-US" smtClean="0"/>
              <a:t>19-01-21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B32B7-9210-3F42-8075-2DEB15117A2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498475"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98475"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805046"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805046"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E7BF1467-4B77-1447-94EE-6CA3964EB8FB}" type="datetimeFigureOut">
              <a:rPr lang="en-US" smtClean="0"/>
              <a:t>19-01-21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BB32B7-9210-3F42-8075-2DEB15117A2D}" type="slidenum">
              <a:rPr lang="en-US" smtClean="0"/>
              <a:t>‹#›</a:t>
            </a:fld>
            <a:endParaRPr lang="en-US"/>
          </a:p>
        </p:txBody>
      </p:sp>
      <p:cxnSp>
        <p:nvCxnSpPr>
          <p:cNvPr id="11" name="Straight Connector 10"/>
          <p:cNvCxnSpPr/>
          <p:nvPr/>
        </p:nvCxnSpPr>
        <p:spPr>
          <a:xfrm>
            <a:off x="502920"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5045"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E7BF1467-4B77-1447-94EE-6CA3964EB8FB}" type="datetimeFigureOut">
              <a:rPr lang="en-US" smtClean="0"/>
              <a:t>19-01-21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BB32B7-9210-3F42-8075-2DEB15117A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F1467-4B77-1447-94EE-6CA3964EB8FB}" type="datetimeFigureOut">
              <a:rPr lang="en-US" smtClean="0"/>
              <a:t>19-01-21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BB32B7-9210-3F42-8075-2DEB15117A2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CA"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7BF1467-4B77-1447-94EE-6CA3964EB8FB}" type="datetimeFigureOut">
              <a:rPr lang="en-US" smtClean="0"/>
              <a:t>19-01-21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B32B7-9210-3F42-8075-2DEB15117A2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5" y="94129"/>
            <a:ext cx="8147051" cy="1452283"/>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498475" y="1761565"/>
            <a:ext cx="8147051" cy="4364598"/>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188259" y="6356350"/>
            <a:ext cx="2133600" cy="365125"/>
          </a:xfrm>
          <a:prstGeom prst="rect">
            <a:avLst/>
          </a:prstGeom>
        </p:spPr>
        <p:txBody>
          <a:bodyPr vert="horz" lIns="91440" tIns="45720" rIns="91440" bIns="45720" rtlCol="0" anchor="ctr"/>
          <a:lstStyle>
            <a:lvl1pPr algn="l">
              <a:defRPr sz="1100">
                <a:solidFill>
                  <a:schemeClr val="tx1">
                    <a:lumMod val="75000"/>
                    <a:lumOff val="25000"/>
                  </a:schemeClr>
                </a:solidFill>
              </a:defRPr>
            </a:lvl1pPr>
          </a:lstStyle>
          <a:p>
            <a:fld id="{E7BF1467-4B77-1447-94EE-6CA3964EB8FB}" type="datetimeFigureOut">
              <a:rPr lang="en-US" smtClean="0"/>
              <a:t>19-01-21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6817659" y="6356350"/>
            <a:ext cx="2133600" cy="365125"/>
          </a:xfrm>
          <a:prstGeom prst="rect">
            <a:avLst/>
          </a:prstGeom>
        </p:spPr>
        <p:txBody>
          <a:bodyPr vert="horz" lIns="91440" tIns="45720" rIns="91440" bIns="45720" rtlCol="0" anchor="ctr"/>
          <a:lstStyle>
            <a:lvl1pPr algn="r">
              <a:defRPr sz="1100">
                <a:solidFill>
                  <a:schemeClr val="tx1">
                    <a:lumMod val="75000"/>
                    <a:lumOff val="25000"/>
                  </a:schemeClr>
                </a:solidFill>
              </a:defRPr>
            </a:lvl1pPr>
          </a:lstStyle>
          <a:p>
            <a:fld id="{28BB32B7-9210-3F42-8075-2DEB15117A2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p:titleStyle>
    <p:bodyStyle>
      <a:lvl1pPr marL="457200" indent="-457200" algn="l" defTabSz="914400" rtl="0" eaLnBrk="1" latinLnBrk="0" hangingPunct="1">
        <a:spcBef>
          <a:spcPts val="2000"/>
        </a:spcBef>
        <a:buClr>
          <a:schemeClr val="tx1">
            <a:lumMod val="75000"/>
            <a:lumOff val="25000"/>
          </a:schemeClr>
        </a:buClr>
        <a:buSzPct val="75000"/>
        <a:buFont typeface="Wingdings 2" pitchFamily="18" charset="2"/>
        <a:buChar char=""/>
        <a:defRPr sz="22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600"/>
        </a:spcBef>
        <a:buClr>
          <a:schemeClr val="tx1">
            <a:lumMod val="50000"/>
            <a:lumOff val="50000"/>
          </a:schemeClr>
        </a:buClr>
        <a:buSzPct val="75000"/>
        <a:buFont typeface="Wingdings 2" pitchFamily="18" charset="2"/>
        <a:buChar char=""/>
        <a:defRPr sz="2000" kern="1200">
          <a:solidFill>
            <a:schemeClr val="tx1">
              <a:lumMod val="75000"/>
              <a:lumOff val="25000"/>
            </a:schemeClr>
          </a:solidFill>
          <a:latin typeface="+mn-lt"/>
          <a:ea typeface="+mn-ea"/>
          <a:cs typeface="+mn-cs"/>
        </a:defRPr>
      </a:lvl2pPr>
      <a:lvl3pPr marL="13716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3pPr>
      <a:lvl4pPr marL="1828800" indent="-457200" algn="l" defTabSz="914400" rtl="0" eaLnBrk="1" latinLnBrk="0" hangingPunct="1">
        <a:spcBef>
          <a:spcPts val="600"/>
        </a:spcBef>
        <a:buClr>
          <a:schemeClr val="tx1">
            <a:lumMod val="50000"/>
            <a:lumOff val="50000"/>
          </a:schemeClr>
        </a:buClr>
        <a:buSzPct val="75000"/>
        <a:buFont typeface="Wingdings 2" pitchFamily="18" charset="2"/>
        <a:buChar char=""/>
        <a:defRPr sz="1800" kern="1200">
          <a:solidFill>
            <a:schemeClr val="tx1">
              <a:lumMod val="75000"/>
              <a:lumOff val="25000"/>
            </a:schemeClr>
          </a:solidFill>
          <a:latin typeface="+mn-lt"/>
          <a:ea typeface="+mn-ea"/>
          <a:cs typeface="+mn-cs"/>
        </a:defRPr>
      </a:lvl4pPr>
      <a:lvl5pPr marL="22860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5pPr>
      <a:lvl6pPr marL="27432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6pPr>
      <a:lvl7pPr marL="32051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7pPr>
      <a:lvl8pPr marL="36576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8pPr>
      <a:lvl9pPr marL="41195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9qefzvv-iAw" TargetMode="External"/><Relationship Id="rId3" Type="http://schemas.openxmlformats.org/officeDocument/2006/relationships/hyperlink" Target="https://www.thestar.com/business/2018/12/31/trudeaus-carbon-tax-set-to-take-effect-in-industrial-heartland.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Line_5_Eglinton" TargetMode="Externa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Environment</a:t>
            </a:r>
            <a:endParaRPr lang="en-US" dirty="0"/>
          </a:p>
        </p:txBody>
      </p:sp>
      <p:sp>
        <p:nvSpPr>
          <p:cNvPr id="3" name="Subtitle 2"/>
          <p:cNvSpPr>
            <a:spLocks noGrp="1"/>
          </p:cNvSpPr>
          <p:nvPr>
            <p:ph type="subTitle" idx="1"/>
          </p:nvPr>
        </p:nvSpPr>
        <p:spPr/>
        <p:txBody>
          <a:bodyPr/>
          <a:lstStyle/>
          <a:p>
            <a:r>
              <a:rPr lang="en-US" dirty="0" smtClean="0"/>
              <a:t>And Economics</a:t>
            </a:r>
            <a:endParaRPr lang="en-US" dirty="0"/>
          </a:p>
        </p:txBody>
      </p:sp>
    </p:spTree>
    <p:extLst>
      <p:ext uri="{BB962C8B-B14F-4D97-AF65-F5344CB8AC3E}">
        <p14:creationId xmlns:p14="http://schemas.microsoft.com/office/powerpoint/2010/main" val="1984987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the Problem: Public Policy</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Regulations: limiting activities with negative externalities. </a:t>
            </a:r>
          </a:p>
          <a:p>
            <a:pPr marL="514350" indent="-514350">
              <a:buAutoNum type="arabicPeriod"/>
            </a:pPr>
            <a:r>
              <a:rPr lang="en-US" dirty="0" smtClean="0">
                <a:hlinkClick r:id="rId2"/>
              </a:rPr>
              <a:t>Taxes</a:t>
            </a:r>
            <a:r>
              <a:rPr lang="en-US" dirty="0" smtClean="0"/>
              <a:t>: on activities that have negative </a:t>
            </a:r>
            <a:r>
              <a:rPr lang="en-US" dirty="0" smtClean="0">
                <a:hlinkClick r:id="rId3"/>
              </a:rPr>
              <a:t>externalities.</a:t>
            </a:r>
            <a:r>
              <a:rPr lang="en-US" dirty="0" smtClean="0"/>
              <a:t> </a:t>
            </a:r>
          </a:p>
          <a:p>
            <a:pPr marL="0" indent="0">
              <a:buNone/>
            </a:pPr>
            <a:r>
              <a:rPr lang="en-US" dirty="0" smtClean="0"/>
              <a:t>- </a:t>
            </a:r>
            <a:r>
              <a:rPr lang="en-US" i="1" dirty="0" smtClean="0">
                <a:solidFill>
                  <a:schemeClr val="accent5"/>
                </a:solidFill>
              </a:rPr>
              <a:t>Watch the video and then read the article. Why are people so opposed to this? Do you agree?</a:t>
            </a:r>
          </a:p>
          <a:p>
            <a:pPr marL="514350" indent="-514350">
              <a:buAutoNum type="arabicPeriod"/>
            </a:pPr>
            <a:r>
              <a:rPr lang="en-US" dirty="0" smtClean="0"/>
              <a:t>Sales of Licenses: permit socially optimal levels of the negative externalities. </a:t>
            </a:r>
          </a:p>
          <a:p>
            <a:pPr marL="514350" indent="-514350">
              <a:buAutoNum type="arabicPeriod"/>
            </a:pPr>
            <a:endParaRPr lang="en-US" dirty="0"/>
          </a:p>
        </p:txBody>
      </p:sp>
    </p:spTree>
    <p:extLst>
      <p:ext uri="{BB962C8B-B14F-4D97-AF65-F5344CB8AC3E}">
        <p14:creationId xmlns:p14="http://schemas.microsoft.com/office/powerpoint/2010/main" val="3717418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&amp; Merit Goods</a:t>
            </a:r>
            <a:endParaRPr lang="en-US" dirty="0"/>
          </a:p>
        </p:txBody>
      </p:sp>
      <p:sp>
        <p:nvSpPr>
          <p:cNvPr id="4" name="Content Placeholder 3"/>
          <p:cNvSpPr>
            <a:spLocks noGrp="1"/>
          </p:cNvSpPr>
          <p:nvPr>
            <p:ph sz="half" idx="1"/>
          </p:nvPr>
        </p:nvSpPr>
        <p:spPr/>
        <p:txBody>
          <a:bodyPr/>
          <a:lstStyle/>
          <a:p>
            <a:pPr marL="0" indent="0">
              <a:buNone/>
            </a:pPr>
            <a:r>
              <a:rPr lang="en-US" dirty="0" smtClean="0"/>
              <a:t>Public</a:t>
            </a:r>
          </a:p>
          <a:p>
            <a:pPr>
              <a:buFontTx/>
              <a:buChar char="-"/>
            </a:pPr>
            <a:r>
              <a:rPr lang="en-US" dirty="0" smtClean="0"/>
              <a:t>Non-excludable and non-rival</a:t>
            </a:r>
          </a:p>
          <a:p>
            <a:pPr marL="0" indent="0">
              <a:buNone/>
            </a:pPr>
            <a:r>
              <a:rPr lang="en-US" dirty="0" smtClean="0">
                <a:solidFill>
                  <a:schemeClr val="accent4"/>
                </a:solidFill>
              </a:rPr>
              <a:t>Ex: Parks &amp; Roads</a:t>
            </a:r>
            <a:endParaRPr lang="en-US" dirty="0">
              <a:solidFill>
                <a:schemeClr val="accent4"/>
              </a:solidFill>
            </a:endParaRPr>
          </a:p>
        </p:txBody>
      </p:sp>
      <p:sp>
        <p:nvSpPr>
          <p:cNvPr id="5" name="Content Placeholder 4"/>
          <p:cNvSpPr>
            <a:spLocks noGrp="1"/>
          </p:cNvSpPr>
          <p:nvPr>
            <p:ph sz="half" idx="2"/>
          </p:nvPr>
        </p:nvSpPr>
        <p:spPr/>
        <p:txBody>
          <a:bodyPr/>
          <a:lstStyle/>
          <a:p>
            <a:pPr marL="0" indent="0">
              <a:buNone/>
            </a:pPr>
            <a:r>
              <a:rPr lang="en-US" dirty="0" smtClean="0"/>
              <a:t>Merit</a:t>
            </a:r>
          </a:p>
          <a:p>
            <a:pPr>
              <a:buFontTx/>
              <a:buChar char="-"/>
            </a:pPr>
            <a:r>
              <a:rPr lang="en-US" dirty="0" smtClean="0"/>
              <a:t>possess social benefits beyond private demand for them</a:t>
            </a:r>
          </a:p>
          <a:p>
            <a:pPr marL="0" indent="0">
              <a:buNone/>
            </a:pPr>
            <a:r>
              <a:rPr lang="en-US" dirty="0" smtClean="0">
                <a:solidFill>
                  <a:srgbClr val="8064A2"/>
                </a:solidFill>
              </a:rPr>
              <a:t>Ex: Fire protection, education, and health care</a:t>
            </a:r>
            <a:endParaRPr lang="en-US" dirty="0">
              <a:solidFill>
                <a:srgbClr val="8064A2"/>
              </a:solidFill>
            </a:endParaRPr>
          </a:p>
        </p:txBody>
      </p:sp>
    </p:spTree>
    <p:extLst>
      <p:ext uri="{BB962C8B-B14F-4D97-AF65-F5344CB8AC3E}">
        <p14:creationId xmlns:p14="http://schemas.microsoft.com/office/powerpoint/2010/main" val="1242236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Help the Environment</a:t>
            </a:r>
            <a:endParaRPr lang="en-US" dirty="0"/>
          </a:p>
        </p:txBody>
      </p:sp>
      <p:sp>
        <p:nvSpPr>
          <p:cNvPr id="3" name="Content Placeholder 2"/>
          <p:cNvSpPr>
            <a:spLocks noGrp="1"/>
          </p:cNvSpPr>
          <p:nvPr>
            <p:ph idx="1"/>
          </p:nvPr>
        </p:nvSpPr>
        <p:spPr/>
        <p:txBody>
          <a:bodyPr/>
          <a:lstStyle/>
          <a:p>
            <a:pPr marL="0" indent="0">
              <a:buNone/>
            </a:pPr>
            <a:r>
              <a:rPr lang="en-US" dirty="0" smtClean="0"/>
              <a:t>Taxes, Subsidies, Regulation, Pollution Credits</a:t>
            </a:r>
          </a:p>
          <a:p>
            <a:pPr marL="0" indent="0">
              <a:buNone/>
            </a:pPr>
            <a:r>
              <a:rPr lang="en-US" dirty="0" smtClean="0"/>
              <a:t>- </a:t>
            </a:r>
            <a:r>
              <a:rPr lang="en-US" sz="2400" i="1" dirty="0" smtClean="0">
                <a:solidFill>
                  <a:srgbClr val="8064A2"/>
                </a:solidFill>
              </a:rPr>
              <a:t>In your groups you will be assigned one of these to look up. Find its benefits and its drawbacks. Be prepared to share with the class.</a:t>
            </a:r>
            <a:endParaRPr lang="en-US" sz="2400" i="1" dirty="0">
              <a:solidFill>
                <a:srgbClr val="8064A2"/>
              </a:solidFill>
            </a:endParaRPr>
          </a:p>
        </p:txBody>
      </p:sp>
    </p:spTree>
    <p:extLst>
      <p:ext uri="{BB962C8B-B14F-4D97-AF65-F5344CB8AC3E}">
        <p14:creationId xmlns:p14="http://schemas.microsoft.com/office/powerpoint/2010/main" val="1469697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Sustainable Development</a:t>
            </a:r>
            <a:endParaRPr lang="en-US" dirty="0"/>
          </a:p>
        </p:txBody>
      </p:sp>
      <p:sp>
        <p:nvSpPr>
          <p:cNvPr id="3" name="Content Placeholder 2"/>
          <p:cNvSpPr>
            <a:spLocks noGrp="1"/>
          </p:cNvSpPr>
          <p:nvPr>
            <p:ph idx="1"/>
          </p:nvPr>
        </p:nvSpPr>
        <p:spPr/>
        <p:txBody>
          <a:bodyPr/>
          <a:lstStyle/>
          <a:p>
            <a:pPr marL="0" indent="0">
              <a:buNone/>
            </a:pPr>
            <a:r>
              <a:rPr lang="en-US" dirty="0" smtClean="0"/>
              <a:t>Is the relationship between economics and the environment. How can we develop, but maintain our respect for the environment? </a:t>
            </a:r>
          </a:p>
          <a:p>
            <a:pPr marL="0" indent="0">
              <a:buNone/>
            </a:pPr>
            <a:endParaRPr lang="en-US" dirty="0"/>
          </a:p>
          <a:p>
            <a:pPr marL="0" indent="0">
              <a:buNone/>
            </a:pPr>
            <a:r>
              <a:rPr lang="en-US" dirty="0" smtClean="0"/>
              <a:t>Is this possible? Discuss in your groups for 2 minutes.</a:t>
            </a:r>
            <a:endParaRPr lang="en-US" dirty="0"/>
          </a:p>
        </p:txBody>
      </p:sp>
    </p:spTree>
    <p:extLst>
      <p:ext uri="{BB962C8B-B14F-4D97-AF65-F5344CB8AC3E}">
        <p14:creationId xmlns:p14="http://schemas.microsoft.com/office/powerpoint/2010/main" val="4047706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83" y="95249"/>
            <a:ext cx="8964084" cy="772583"/>
          </a:xfrm>
        </p:spPr>
        <p:txBody>
          <a:bodyPr>
            <a:noAutofit/>
          </a:bodyPr>
          <a:lstStyle/>
          <a:p>
            <a:r>
              <a:rPr lang="en-US" sz="4000" dirty="0" smtClean="0"/>
              <a:t>Sustainable Development Continued</a:t>
            </a:r>
            <a:endParaRPr lang="en-US" sz="4000" dirty="0"/>
          </a:p>
        </p:txBody>
      </p:sp>
      <p:sp>
        <p:nvSpPr>
          <p:cNvPr id="3" name="Content Placeholder 2"/>
          <p:cNvSpPr>
            <a:spLocks noGrp="1"/>
          </p:cNvSpPr>
          <p:nvPr>
            <p:ph idx="1"/>
          </p:nvPr>
        </p:nvSpPr>
        <p:spPr>
          <a:xfrm>
            <a:off x="0" y="948551"/>
            <a:ext cx="9144000" cy="1303297"/>
          </a:xfrm>
        </p:spPr>
        <p:txBody>
          <a:bodyPr>
            <a:normAutofit/>
          </a:bodyPr>
          <a:lstStyle/>
          <a:p>
            <a:pPr marL="0" indent="0">
              <a:buNone/>
            </a:pPr>
            <a:r>
              <a:rPr lang="en-US" sz="2400" dirty="0" smtClean="0"/>
              <a:t>The United Nations terms these as sustainable development goals. What is preventing us from achieving them?</a:t>
            </a:r>
            <a:endParaRPr lang="en-US" sz="2400" dirty="0"/>
          </a:p>
        </p:txBody>
      </p:sp>
      <p:pic>
        <p:nvPicPr>
          <p:cNvPr id="4" name="Picture 3" descr="image1170x530cropp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 y="1992065"/>
            <a:ext cx="9144000" cy="4775200"/>
          </a:xfrm>
          <a:prstGeom prst="rect">
            <a:avLst/>
          </a:prstGeom>
        </p:spPr>
      </p:pic>
    </p:spTree>
    <p:extLst>
      <p:ext uri="{BB962C8B-B14F-4D97-AF65-F5344CB8AC3E}">
        <p14:creationId xmlns:p14="http://schemas.microsoft.com/office/powerpoint/2010/main" val="1060155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Carrying Capacity</a:t>
            </a:r>
            <a:endParaRPr lang="en-US" dirty="0"/>
          </a:p>
        </p:txBody>
      </p:sp>
      <p:sp>
        <p:nvSpPr>
          <p:cNvPr id="3" name="Content Placeholder 2"/>
          <p:cNvSpPr>
            <a:spLocks noGrp="1"/>
          </p:cNvSpPr>
          <p:nvPr>
            <p:ph idx="1"/>
          </p:nvPr>
        </p:nvSpPr>
        <p:spPr/>
        <p:txBody>
          <a:bodyPr/>
          <a:lstStyle/>
          <a:p>
            <a:r>
              <a:rPr lang="en-US" dirty="0" smtClean="0"/>
              <a:t>William Catton wrote that carrying capacity is the number of people the earth’s resources can support if managed effectively. In other words resources must be managed efficiently and effectively so that the environment is not harmed to the extent it can no longer sustain the human population.</a:t>
            </a:r>
            <a:endParaRPr lang="en-US" dirty="0"/>
          </a:p>
        </p:txBody>
      </p:sp>
    </p:spTree>
    <p:extLst>
      <p:ext uri="{BB962C8B-B14F-4D97-AF65-F5344CB8AC3E}">
        <p14:creationId xmlns:p14="http://schemas.microsoft.com/office/powerpoint/2010/main" val="1112791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World In Data</a:t>
            </a:r>
            <a:endParaRPr lang="en-US" dirty="0"/>
          </a:p>
        </p:txBody>
      </p:sp>
      <p:sp>
        <p:nvSpPr>
          <p:cNvPr id="3" name="Content Placeholder 2"/>
          <p:cNvSpPr>
            <a:spLocks noGrp="1"/>
          </p:cNvSpPr>
          <p:nvPr>
            <p:ph idx="1"/>
          </p:nvPr>
        </p:nvSpPr>
        <p:spPr/>
        <p:txBody>
          <a:bodyPr/>
          <a:lstStyle/>
          <a:p>
            <a:r>
              <a:rPr lang="en-US" dirty="0" smtClean="0"/>
              <a:t>Go to the link on our website to Our World In Data. Examine the charts and graphs. Draw one conclusion (inference) and be prepared to share with the class.</a:t>
            </a:r>
            <a:endParaRPr lang="en-US" dirty="0"/>
          </a:p>
        </p:txBody>
      </p:sp>
    </p:spTree>
    <p:extLst>
      <p:ext uri="{BB962C8B-B14F-4D97-AF65-F5344CB8AC3E}">
        <p14:creationId xmlns:p14="http://schemas.microsoft.com/office/powerpoint/2010/main" val="3289092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Externalities</a:t>
            </a:r>
            <a:endParaRPr lang="en-US" dirty="0"/>
          </a:p>
        </p:txBody>
      </p:sp>
      <p:sp>
        <p:nvSpPr>
          <p:cNvPr id="3" name="Content Placeholder 2"/>
          <p:cNvSpPr>
            <a:spLocks noGrp="1"/>
          </p:cNvSpPr>
          <p:nvPr>
            <p:ph idx="1"/>
          </p:nvPr>
        </p:nvSpPr>
        <p:spPr/>
        <p:txBody>
          <a:bodyPr/>
          <a:lstStyle/>
          <a:p>
            <a:pPr marL="0" indent="0">
              <a:buNone/>
            </a:pPr>
            <a:r>
              <a:rPr lang="en-US" dirty="0" smtClean="0"/>
              <a:t>We discussed externalities at the beginning of the course, but no were more do they have effects than in the environment.</a:t>
            </a:r>
          </a:p>
          <a:p>
            <a:pPr marL="0" indent="0">
              <a:buNone/>
            </a:pPr>
            <a:endParaRPr lang="en-US" dirty="0"/>
          </a:p>
          <a:p>
            <a:pPr marL="0" indent="0">
              <a:buNone/>
            </a:pPr>
            <a:r>
              <a:rPr lang="en-US" dirty="0" smtClean="0"/>
              <a:t>Review: “</a:t>
            </a:r>
            <a:r>
              <a:rPr lang="en-US" b="1" i="1" dirty="0" smtClean="0">
                <a:solidFill>
                  <a:schemeClr val="accent5"/>
                </a:solidFill>
              </a:rPr>
              <a:t>An externality is a side effect of the productive process that is experienced by a 3</a:t>
            </a:r>
            <a:r>
              <a:rPr lang="en-US" b="1" i="1" baseline="30000" dirty="0" smtClean="0">
                <a:solidFill>
                  <a:schemeClr val="accent5"/>
                </a:solidFill>
              </a:rPr>
              <a:t>rd</a:t>
            </a:r>
            <a:r>
              <a:rPr lang="en-US" b="1" i="1" dirty="0" smtClean="0">
                <a:solidFill>
                  <a:schemeClr val="accent5"/>
                </a:solidFill>
              </a:rPr>
              <a:t> party who does not participate</a:t>
            </a:r>
            <a:r>
              <a:rPr lang="en-US" dirty="0" smtClean="0"/>
              <a:t>, as either a consumer or producer.”</a:t>
            </a:r>
            <a:endParaRPr lang="en-US" dirty="0"/>
          </a:p>
        </p:txBody>
      </p:sp>
    </p:spTree>
    <p:extLst>
      <p:ext uri="{BB962C8B-B14F-4D97-AF65-F5344CB8AC3E}">
        <p14:creationId xmlns:p14="http://schemas.microsoft.com/office/powerpoint/2010/main" val="313927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Externalities</a:t>
            </a:r>
            <a:endParaRPr lang="en-US" dirty="0"/>
          </a:p>
        </p:txBody>
      </p:sp>
      <p:sp>
        <p:nvSpPr>
          <p:cNvPr id="5" name="Content Placeholder 4"/>
          <p:cNvSpPr>
            <a:spLocks noGrp="1"/>
          </p:cNvSpPr>
          <p:nvPr>
            <p:ph idx="1"/>
          </p:nvPr>
        </p:nvSpPr>
        <p:spPr/>
        <p:txBody>
          <a:bodyPr/>
          <a:lstStyle/>
          <a:p>
            <a:pPr>
              <a:buFontTx/>
              <a:buChar char="-"/>
            </a:pPr>
            <a:r>
              <a:rPr lang="en-US" dirty="0" smtClean="0"/>
              <a:t>A transaction that provides a benefit to a third party. </a:t>
            </a:r>
          </a:p>
          <a:p>
            <a:pPr marL="0" indent="0">
              <a:buNone/>
            </a:pPr>
            <a:r>
              <a:rPr lang="en-US" dirty="0" smtClean="0"/>
              <a:t>(Example: </a:t>
            </a:r>
            <a:r>
              <a:rPr lang="en-US" dirty="0" smtClean="0">
                <a:hlinkClick r:id="rId2"/>
              </a:rPr>
              <a:t>Line 5 Eglinton</a:t>
            </a:r>
            <a:r>
              <a:rPr lang="en-US" dirty="0" smtClean="0"/>
              <a:t>)</a:t>
            </a:r>
            <a:endParaRPr lang="en-US" dirty="0"/>
          </a:p>
        </p:txBody>
      </p:sp>
      <p:pic>
        <p:nvPicPr>
          <p:cNvPr id="6" name="Picture 5" descr="Screen Shot 2019-01-21 at 10.18.22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928353"/>
            <a:ext cx="7778951" cy="1599246"/>
          </a:xfrm>
          <a:prstGeom prst="rect">
            <a:avLst/>
          </a:prstGeom>
        </p:spPr>
      </p:pic>
    </p:spTree>
    <p:extLst>
      <p:ext uri="{BB962C8B-B14F-4D97-AF65-F5344CB8AC3E}">
        <p14:creationId xmlns:p14="http://schemas.microsoft.com/office/powerpoint/2010/main" val="1879457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4585"/>
            <a:ext cx="8229600" cy="930809"/>
          </a:xfrm>
        </p:spPr>
        <p:txBody>
          <a:bodyPr/>
          <a:lstStyle/>
          <a:p>
            <a:r>
              <a:rPr lang="en-US" dirty="0" smtClean="0"/>
              <a:t>Negative</a:t>
            </a:r>
            <a:endParaRPr lang="en-US" dirty="0"/>
          </a:p>
        </p:txBody>
      </p:sp>
      <p:sp>
        <p:nvSpPr>
          <p:cNvPr id="3" name="Content Placeholder 2"/>
          <p:cNvSpPr>
            <a:spLocks noGrp="1"/>
          </p:cNvSpPr>
          <p:nvPr>
            <p:ph idx="1"/>
          </p:nvPr>
        </p:nvSpPr>
        <p:spPr>
          <a:xfrm>
            <a:off x="457200" y="1150723"/>
            <a:ext cx="8229600" cy="1215099"/>
          </a:xfrm>
        </p:spPr>
        <p:txBody>
          <a:bodyPr/>
          <a:lstStyle/>
          <a:p>
            <a:pPr marL="0" indent="0">
              <a:buNone/>
            </a:pPr>
            <a:r>
              <a:rPr lang="en-US" dirty="0" smtClean="0"/>
              <a:t>- Those not engaged in the transaction suffer a cost that is imposed.</a:t>
            </a:r>
          </a:p>
          <a:p>
            <a:endParaRPr lang="en-US" dirty="0"/>
          </a:p>
        </p:txBody>
      </p:sp>
      <p:sp>
        <p:nvSpPr>
          <p:cNvPr id="5" name="TextBox 4"/>
          <p:cNvSpPr txBox="1"/>
          <p:nvPr/>
        </p:nvSpPr>
        <p:spPr>
          <a:xfrm>
            <a:off x="338667" y="2910417"/>
            <a:ext cx="1955799" cy="2308324"/>
          </a:xfrm>
          <a:prstGeom prst="rect">
            <a:avLst/>
          </a:prstGeom>
          <a:noFill/>
        </p:spPr>
        <p:txBody>
          <a:bodyPr wrap="square" rtlCol="0">
            <a:spAutoFit/>
          </a:bodyPr>
          <a:lstStyle/>
          <a:p>
            <a:r>
              <a:rPr lang="en-US" b="1" dirty="0" smtClean="0">
                <a:solidFill>
                  <a:srgbClr val="4BACC6"/>
                </a:solidFill>
              </a:rPr>
              <a:t>Marginal Social Cost (MSC) </a:t>
            </a:r>
            <a:r>
              <a:rPr lang="mr-IN" dirty="0" smtClean="0"/>
              <a:t>–</a:t>
            </a:r>
            <a:r>
              <a:rPr lang="en-US" dirty="0" smtClean="0"/>
              <a:t> The cost that is associated with harm to society (perhaps toxic fumes sent into the environment).</a:t>
            </a:r>
            <a:endParaRPr lang="en-US" dirty="0"/>
          </a:p>
        </p:txBody>
      </p:sp>
      <p:cxnSp>
        <p:nvCxnSpPr>
          <p:cNvPr id="7" name="Straight Arrow Connector 6"/>
          <p:cNvCxnSpPr/>
          <p:nvPr/>
        </p:nvCxnSpPr>
        <p:spPr>
          <a:xfrm flipV="1">
            <a:off x="1883834" y="2910417"/>
            <a:ext cx="2370666" cy="433916"/>
          </a:xfrm>
          <a:prstGeom prst="straightConnector1">
            <a:avLst/>
          </a:prstGeom>
          <a:ln w="34925">
            <a:solidFill>
              <a:schemeClr val="accent5"/>
            </a:solidFill>
            <a:prstDash val="dash"/>
            <a:tailEnd type="arrow"/>
          </a:ln>
        </p:spPr>
        <p:style>
          <a:lnRef idx="2">
            <a:schemeClr val="accent1"/>
          </a:lnRef>
          <a:fillRef idx="0">
            <a:schemeClr val="accent1"/>
          </a:fillRef>
          <a:effectRef idx="1">
            <a:schemeClr val="accent1"/>
          </a:effectRef>
          <a:fontRef idx="minor">
            <a:schemeClr val="tx1"/>
          </a:fontRef>
        </p:style>
      </p:cxnSp>
      <p:pic>
        <p:nvPicPr>
          <p:cNvPr id="9" name="Picture 8" descr="Externalities-negativ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9882" y="2365822"/>
            <a:ext cx="4566356" cy="4381732"/>
          </a:xfrm>
          <a:prstGeom prst="rect">
            <a:avLst/>
          </a:prstGeom>
        </p:spPr>
      </p:pic>
      <p:sp>
        <p:nvSpPr>
          <p:cNvPr id="10" name="TextBox 9"/>
          <p:cNvSpPr txBox="1"/>
          <p:nvPr/>
        </p:nvSpPr>
        <p:spPr>
          <a:xfrm>
            <a:off x="6596238" y="4953000"/>
            <a:ext cx="2219680" cy="1477328"/>
          </a:xfrm>
          <a:prstGeom prst="rect">
            <a:avLst/>
          </a:prstGeom>
          <a:noFill/>
        </p:spPr>
        <p:txBody>
          <a:bodyPr wrap="square" rtlCol="0">
            <a:spAutoFit/>
          </a:bodyPr>
          <a:lstStyle/>
          <a:p>
            <a:r>
              <a:rPr lang="en-US" b="1" dirty="0" smtClean="0">
                <a:solidFill>
                  <a:schemeClr val="accent3">
                    <a:lumMod val="50000"/>
                  </a:schemeClr>
                </a:solidFill>
              </a:rPr>
              <a:t>Marginal Private Cost (MPC) </a:t>
            </a:r>
            <a:r>
              <a:rPr lang="mr-IN" dirty="0" smtClean="0"/>
              <a:t>–</a:t>
            </a:r>
            <a:r>
              <a:rPr lang="en-US" dirty="0" smtClean="0"/>
              <a:t> Only the private costs incurred by the firm ignoring externalities. </a:t>
            </a:r>
            <a:endParaRPr lang="en-US" dirty="0"/>
          </a:p>
        </p:txBody>
      </p:sp>
      <p:cxnSp>
        <p:nvCxnSpPr>
          <p:cNvPr id="11" name="Straight Arrow Connector 10"/>
          <p:cNvCxnSpPr/>
          <p:nvPr/>
        </p:nvCxnSpPr>
        <p:spPr>
          <a:xfrm flipH="1" flipV="1">
            <a:off x="5767917" y="3344333"/>
            <a:ext cx="963083" cy="1608667"/>
          </a:xfrm>
          <a:prstGeom prst="straightConnector1">
            <a:avLst/>
          </a:prstGeom>
          <a:ln w="34925">
            <a:solidFill>
              <a:schemeClr val="accent3">
                <a:lumMod val="50000"/>
              </a:schemeClr>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6413500" y="1905018"/>
            <a:ext cx="2402418" cy="2031325"/>
          </a:xfrm>
          <a:prstGeom prst="rect">
            <a:avLst/>
          </a:prstGeom>
          <a:noFill/>
        </p:spPr>
        <p:txBody>
          <a:bodyPr wrap="square" rtlCol="0">
            <a:spAutoFit/>
          </a:bodyPr>
          <a:lstStyle/>
          <a:p>
            <a:r>
              <a:rPr lang="en-US" b="1" dirty="0" smtClean="0">
                <a:solidFill>
                  <a:schemeClr val="accent2"/>
                </a:solidFill>
              </a:rPr>
              <a:t>External Cost </a:t>
            </a:r>
            <a:r>
              <a:rPr lang="mr-IN" dirty="0" smtClean="0"/>
              <a:t>–</a:t>
            </a:r>
            <a:r>
              <a:rPr lang="en-US" dirty="0" smtClean="0"/>
              <a:t> The gap is the External cost. To be efficient we must include call costs which will then shift the MPC to the left decreasing revenues. </a:t>
            </a:r>
            <a:endParaRPr lang="en-US" dirty="0"/>
          </a:p>
        </p:txBody>
      </p:sp>
      <p:sp>
        <p:nvSpPr>
          <p:cNvPr id="21" name="TextBox 20"/>
          <p:cNvSpPr txBox="1"/>
          <p:nvPr/>
        </p:nvSpPr>
        <p:spPr>
          <a:xfrm>
            <a:off x="179917" y="5952751"/>
            <a:ext cx="3164416" cy="646331"/>
          </a:xfrm>
          <a:prstGeom prst="rect">
            <a:avLst/>
          </a:prstGeom>
          <a:noFill/>
        </p:spPr>
        <p:txBody>
          <a:bodyPr wrap="square" rtlCol="0">
            <a:spAutoFit/>
          </a:bodyPr>
          <a:lstStyle/>
          <a:p>
            <a:r>
              <a:rPr lang="en-US" b="1" i="1" dirty="0" smtClean="0"/>
              <a:t>Explain the difference between Q and Q1.</a:t>
            </a:r>
            <a:endParaRPr lang="en-US" b="1" i="1" dirty="0"/>
          </a:p>
        </p:txBody>
      </p:sp>
    </p:spTree>
    <p:extLst>
      <p:ext uri="{BB962C8B-B14F-4D97-AF65-F5344CB8AC3E}">
        <p14:creationId xmlns:p14="http://schemas.microsoft.com/office/powerpoint/2010/main" val="1233460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r>
              <a:rPr lang="en-US" dirty="0" smtClean="0"/>
              <a:t>Negative externalities are conducted beyond the socially optimal level because the activity will occur up to the point where the marginal private benefit = the marginal private cost and the marginal private cost is lower than the marginal social cost. In other words, if the social cost is viewed as </a:t>
            </a:r>
            <a:r>
              <a:rPr lang="en-US" b="1" dirty="0" smtClean="0"/>
              <a:t>‘economically acceptable.’</a:t>
            </a:r>
            <a:endParaRPr lang="en-US" b="1" dirty="0"/>
          </a:p>
        </p:txBody>
      </p:sp>
    </p:spTree>
    <p:extLst>
      <p:ext uri="{BB962C8B-B14F-4D97-AF65-F5344CB8AC3E}">
        <p14:creationId xmlns:p14="http://schemas.microsoft.com/office/powerpoint/2010/main" val="15693017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Sadd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Saddle">
      <a:fillStyleLst>
        <a:solidFill>
          <a:schemeClr val="phClr"/>
        </a:solidFill>
        <a:gradFill rotWithShape="1">
          <a:gsLst>
            <a:gs pos="0">
              <a:schemeClr val="phClr"/>
            </a:gs>
            <a:gs pos="30000">
              <a:schemeClr val="phClr">
                <a:tint val="80000"/>
              </a:schemeClr>
            </a:gs>
            <a:gs pos="100000">
              <a:schemeClr val="phClr">
                <a:tint val="100000"/>
              </a:schemeClr>
            </a:gs>
          </a:gsLst>
          <a:path path="rect">
            <a:fillToRect l="50000" r="100000"/>
          </a:path>
        </a:gradFill>
        <a:blipFill rotWithShape="1">
          <a:blip xmlns:r="http://schemas.openxmlformats.org/officeDocument/2006/relationships" r:embed="rId1">
            <a:duotone>
              <a:schemeClr val="phClr">
                <a:shade val="70000"/>
                <a:satMod val="120000"/>
              </a:schemeClr>
              <a:schemeClr val="phClr">
                <a:tint val="30000"/>
                <a:satMod val="120000"/>
              </a:schemeClr>
            </a:duotone>
          </a:blip>
          <a:stretch/>
        </a:blipFill>
      </a:fillStyleLst>
      <a:lnStyleLst>
        <a:ln w="25400" cap="flat" cmpd="sng" algn="ctr">
          <a:solidFill>
            <a:schemeClr val="phClr">
              <a:shade val="95000"/>
              <a:satMod val="105000"/>
            </a:schemeClr>
          </a:solidFill>
          <a:prstDash val="solid"/>
        </a:ln>
        <a:ln w="50800" cap="flat" cmpd="dbl" algn="ctr">
          <a:solidFill>
            <a:schemeClr val="phClr"/>
          </a:solidFill>
          <a:prstDash val="solid"/>
        </a:ln>
        <a:ln w="76200" cap="flat" cmpd="dbl" algn="ctr">
          <a:solidFill>
            <a:schemeClr val="phClr"/>
          </a:solidFill>
          <a:prstDash val="solid"/>
        </a:ln>
      </a:lnStyleLst>
      <a:effectStyleLst>
        <a:effectStyle>
          <a:effectLst/>
        </a:effectStyle>
        <a:effectStyle>
          <a:effectLst>
            <a:outerShdw blurRad="38100" dist="25400" dir="5400000" rotWithShape="0">
              <a:srgbClr val="FFFFFF">
                <a:alpha val="75000"/>
              </a:srgbClr>
            </a:outerShdw>
          </a:effectLst>
          <a:scene3d>
            <a:camera prst="orthographicFront">
              <a:rot lat="0" lon="0" rev="0"/>
            </a:camera>
            <a:lightRig rig="sunrise" dir="tl">
              <a:rot lat="0" lon="0" rev="1200000"/>
            </a:lightRig>
          </a:scene3d>
          <a:sp3d prstMaterial="softEdge">
            <a:bevelT w="0" h="0"/>
          </a:sp3d>
        </a:effectStyle>
        <a:effectStyle>
          <a:effectLst>
            <a:innerShdw blurRad="76200" dist="38100" dir="13500000">
              <a:srgbClr val="FFFFFF">
                <a:alpha val="75000"/>
              </a:srgbClr>
            </a:innerShdw>
          </a:effectLst>
          <a:scene3d>
            <a:camera prst="perspectiveFront" fov="2400000"/>
            <a:lightRig rig="twoPt" dir="tl"/>
          </a:scene3d>
          <a:sp3d>
            <a:bevelT w="25400" h="12700" prst="angle"/>
          </a:sp3d>
        </a:effectStyle>
      </a:effectStyleLst>
      <a:bgFillStyleLst>
        <a:solidFill>
          <a:schemeClr val="phClr"/>
        </a:solidFill>
        <a:blipFill rotWithShape="1">
          <a:blip xmlns:r="http://schemas.openxmlformats.org/officeDocument/2006/relationships" r:embed="rId2">
            <a:duotone>
              <a:schemeClr val="phClr">
                <a:shade val="30000"/>
                <a:satMod val="250000"/>
              </a:schemeClr>
              <a:schemeClr val="phClr">
                <a:tint val="50000"/>
                <a:satMod val="200000"/>
              </a:schemeClr>
            </a:duotone>
          </a:blip>
          <a:stretch/>
        </a:blipFill>
        <a:blipFill rotWithShape="1">
          <a:blip xmlns:r="http://schemas.openxmlformats.org/officeDocument/2006/relationships" r:embed="rId3">
            <a:duotone>
              <a:schemeClr val="phClr">
                <a:shade val="90000"/>
                <a:hueMod val="90000"/>
                <a:satMod val="150000"/>
                <a:lumMod val="90000"/>
              </a:schemeClr>
              <a:schemeClr val="phClr">
                <a:tint val="70000"/>
                <a:shade val="80000"/>
                <a:satMod val="3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Saddle.thmx</Template>
  <TotalTime>67</TotalTime>
  <Words>520</Words>
  <Application>Microsoft Macintosh PowerPoint</Application>
  <PresentationFormat>On-screen Show (4:3)</PresentationFormat>
  <Paragraphs>42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Saddle</vt:lpstr>
      <vt:lpstr>The Environment</vt:lpstr>
      <vt:lpstr>Sustainable Development</vt:lpstr>
      <vt:lpstr>Sustainable Development Continued</vt:lpstr>
      <vt:lpstr>Carrying Capacity</vt:lpstr>
      <vt:lpstr>Our World In Data</vt:lpstr>
      <vt:lpstr>Externalities</vt:lpstr>
      <vt:lpstr>Positive Externalities</vt:lpstr>
      <vt:lpstr>Negative</vt:lpstr>
      <vt:lpstr>Why?</vt:lpstr>
      <vt:lpstr>Solving the Problem: Public Policy</vt:lpstr>
      <vt:lpstr>Public &amp; Merit Goods</vt:lpstr>
      <vt:lpstr>Ways to Help the Environment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Environment</dc:title>
  <dc:creator>Gordon Laffin</dc:creator>
  <cp:lastModifiedBy>Gordon Laffin</cp:lastModifiedBy>
  <cp:revision>8</cp:revision>
  <dcterms:created xsi:type="dcterms:W3CDTF">2019-01-21T14:54:39Z</dcterms:created>
  <dcterms:modified xsi:type="dcterms:W3CDTF">2019-01-21T16:02:33Z</dcterms:modified>
</cp:coreProperties>
</file>