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33"/>
  </p:normalViewPr>
  <p:slideViewPr>
    <p:cSldViewPr snapToGrid="0" snapToObjects="1">
      <p:cViewPr varScale="1">
        <p:scale>
          <a:sx n="104" d="100"/>
          <a:sy n="104" d="100"/>
        </p:scale>
        <p:origin x="89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2F66-727D-4150-ADA5-49CF3A0F6873}"/>
              </a:ext>
            </a:extLst>
          </p:cNvPr>
          <p:cNvSpPr>
            <a:spLocks noGrp="1"/>
          </p:cNvSpPr>
          <p:nvPr>
            <p:ph type="ctrTitle"/>
          </p:nvPr>
        </p:nvSpPr>
        <p:spPr>
          <a:xfrm>
            <a:off x="530352" y="1122363"/>
            <a:ext cx="10072922" cy="1978346"/>
          </a:xfrm>
        </p:spPr>
        <p:txBody>
          <a:bodyPr anchor="b">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D9A1FE-C39F-4D7C-B93D-F8C203A1D69C}"/>
              </a:ext>
            </a:extLst>
          </p:cNvPr>
          <p:cNvSpPr>
            <a:spLocks noGrp="1"/>
          </p:cNvSpPr>
          <p:nvPr>
            <p:ph type="subTitle" idx="1"/>
          </p:nvPr>
        </p:nvSpPr>
        <p:spPr>
          <a:xfrm>
            <a:off x="530352" y="3509963"/>
            <a:ext cx="10072922" cy="1747837"/>
          </a:xfrm>
        </p:spPr>
        <p:txBody>
          <a:bodyPr>
            <a:normAutofit/>
          </a:bodyPr>
          <a:lstStyle>
            <a:lvl1pPr marL="0" indent="0" algn="l">
              <a:buNone/>
              <a:defRPr sz="200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C008AAC-7D41-4304-8D59-EF34B232682C}"/>
              </a:ext>
            </a:extLst>
          </p:cNvPr>
          <p:cNvSpPr>
            <a:spLocks noGrp="1"/>
          </p:cNvSpPr>
          <p:nvPr>
            <p:ph type="dt" sz="half" idx="10"/>
          </p:nvPr>
        </p:nvSpPr>
        <p:spPr>
          <a:xfrm>
            <a:off x="530352" y="136525"/>
            <a:ext cx="2743200" cy="365125"/>
          </a:xfrm>
        </p:spPr>
        <p:txBody>
          <a:bodyPr/>
          <a:lstStyle>
            <a:lvl1pPr algn="l">
              <a:defRPr/>
            </a:lvl1pPr>
          </a:lstStyle>
          <a:p>
            <a:fld id="{524C6359-9BB8-4148-8114-537E698DA205}" type="datetime1">
              <a:rPr lang="en-US" smtClean="0"/>
              <a:t>3/28/22</a:t>
            </a:fld>
            <a:endParaRPr lang="en-US" dirty="0"/>
          </a:p>
        </p:txBody>
      </p:sp>
      <p:sp>
        <p:nvSpPr>
          <p:cNvPr id="5" name="Footer Placeholder 4">
            <a:extLst>
              <a:ext uri="{FF2B5EF4-FFF2-40B4-BE49-F238E27FC236}">
                <a16:creationId xmlns:a16="http://schemas.microsoft.com/office/drawing/2014/main" id="{4724D078-DE22-4F23-8B48-21FB1415C3E3}"/>
              </a:ext>
            </a:extLst>
          </p:cNvPr>
          <p:cNvSpPr>
            <a:spLocks noGrp="1"/>
          </p:cNvSpPr>
          <p:nvPr>
            <p:ph type="ftr" sz="quarter" idx="11"/>
          </p:nvPr>
        </p:nvSpPr>
        <p:spPr>
          <a:xfrm>
            <a:off x="530352" y="6356350"/>
            <a:ext cx="4114800"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BB64C1F5-608B-4335-9F2A-17F63D5FAF0D}"/>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5E279D86-4533-45F1-B0AA-D237399A5ED5}"/>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764FD722-CB31-4326-ADD8-CBA52FD1FF59}"/>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24E4BCEC-8B0A-444E-8509-1B3BB0449E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9DB36622-1DC7-4B17-8984-588BA8999FF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51B97AF0-1974-42B9-B5FC-A332C52E827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5A298AD-BE5D-4BE1-8CDF-DBFB42D63FE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730386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F2C5-A3FC-44EF-BA15-CEC83C83D6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5040D3-67DB-455C-AD79-49E185DB6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B2B07A-258E-42DD-9A68-2C76F7D54040}"/>
              </a:ext>
            </a:extLst>
          </p:cNvPr>
          <p:cNvSpPr>
            <a:spLocks noGrp="1"/>
          </p:cNvSpPr>
          <p:nvPr>
            <p:ph type="dt" sz="half" idx="10"/>
          </p:nvPr>
        </p:nvSpPr>
        <p:spPr/>
        <p:txBody>
          <a:bodyPr/>
          <a:lstStyle/>
          <a:p>
            <a:fld id="{A4649BD0-10DB-43E7-8F22-40B3D51B8FC3}" type="datetime1">
              <a:rPr lang="en-US" smtClean="0"/>
              <a:t>3/28/22</a:t>
            </a:fld>
            <a:endParaRPr lang="en-US"/>
          </a:p>
        </p:txBody>
      </p:sp>
      <p:sp>
        <p:nvSpPr>
          <p:cNvPr id="5" name="Footer Placeholder 4">
            <a:extLst>
              <a:ext uri="{FF2B5EF4-FFF2-40B4-BE49-F238E27FC236}">
                <a16:creationId xmlns:a16="http://schemas.microsoft.com/office/drawing/2014/main" id="{7C01E9BC-3BB8-40CD-9294-59A2E59E1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3979D-5589-4770-9D29-046F2B506C33}"/>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12EF7969-DB38-4989-A65C-9D190A245515}"/>
              </a:ext>
              <a:ext uri="{C183D7F6-B498-43B3-948B-1728B52AA6E4}">
                <adec:decorative xmlns:adec="http://schemas.microsoft.com/office/drawing/2017/decorative" val="1"/>
              </a:ext>
            </a:extLst>
          </p:cNvPr>
          <p:cNvGrpSpPr/>
          <p:nvPr/>
        </p:nvGrpSpPr>
        <p:grpSpPr>
          <a:xfrm>
            <a:off x="530225" y="2333456"/>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2145BE25-C437-45FE-A3D3-BBAAF108CC9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4A9D0FA0-682C-4076-B779-D865AEEFC66C}"/>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AB60163C-1A2D-4F00-BC61-8A3C11E2D2BE}"/>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3FF8D873-9CF9-4A0A-A7B8-875C0B8233D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2B645470-F624-4417-A8A4-FC242E43C9DB}"/>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ECC7EFEF-6B2A-4210-9275-0077ACF2827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299919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693CD-CB65-4F37-A6DA-F300B93C14D9}"/>
              </a:ext>
            </a:extLst>
          </p:cNvPr>
          <p:cNvSpPr>
            <a:spLocks noGrp="1"/>
          </p:cNvSpPr>
          <p:nvPr>
            <p:ph type="title" orient="vert"/>
          </p:nvPr>
        </p:nvSpPr>
        <p:spPr>
          <a:xfrm>
            <a:off x="7974374" y="787067"/>
            <a:ext cx="2628900" cy="538989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48D117-7AE6-4831-9867-5145F64A0C24}"/>
              </a:ext>
            </a:extLst>
          </p:cNvPr>
          <p:cNvSpPr>
            <a:spLocks noGrp="1"/>
          </p:cNvSpPr>
          <p:nvPr>
            <p:ph type="body" orient="vert" idx="1"/>
          </p:nvPr>
        </p:nvSpPr>
        <p:spPr>
          <a:xfrm>
            <a:off x="525719" y="787067"/>
            <a:ext cx="7039402" cy="53898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4988CF8-397F-485E-8081-AFA4DADD440C}"/>
              </a:ext>
            </a:extLst>
          </p:cNvPr>
          <p:cNvSpPr>
            <a:spLocks noGrp="1"/>
          </p:cNvSpPr>
          <p:nvPr>
            <p:ph type="dt" sz="half" idx="10"/>
          </p:nvPr>
        </p:nvSpPr>
        <p:spPr/>
        <p:txBody>
          <a:bodyPr/>
          <a:lstStyle/>
          <a:p>
            <a:fld id="{0A16C79C-F566-427A-93F6-434A4E613134}" type="datetime1">
              <a:rPr lang="en-US" smtClean="0"/>
              <a:t>3/28/22</a:t>
            </a:fld>
            <a:endParaRPr lang="en-US"/>
          </a:p>
        </p:txBody>
      </p:sp>
      <p:sp>
        <p:nvSpPr>
          <p:cNvPr id="5" name="Footer Placeholder 4">
            <a:extLst>
              <a:ext uri="{FF2B5EF4-FFF2-40B4-BE49-F238E27FC236}">
                <a16:creationId xmlns:a16="http://schemas.microsoft.com/office/drawing/2014/main" id="{83CE4773-4660-4F21-83CF-1A449395B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59537-EB47-40FA-893E-785D6FE00A5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88F505F-2957-41FC-9AAA-962853A6719E}"/>
              </a:ext>
              <a:ext uri="{C183D7F6-B498-43B3-948B-1728B52AA6E4}">
                <adec:decorative xmlns:adec="http://schemas.microsoft.com/office/drawing/2017/decorative" val="1"/>
              </a:ext>
            </a:extLst>
          </p:cNvPr>
          <p:cNvGrpSpPr/>
          <p:nvPr/>
        </p:nvGrpSpPr>
        <p:grpSpPr>
          <a:xfrm rot="5400000">
            <a:off x="7283627" y="1250328"/>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091A36EB-8545-4EFE-B619-165D36D644D1}"/>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8D075D29-6706-486B-A55A-13866882BA88}"/>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FAE751A-10F0-48F2-BBC3-D2FE499B34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52289CAF-683C-4BCC-8AA5-95A3BF799B0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BC8403A-C46F-4DA1-A015-00A80215F289}"/>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A797D957-3A2C-42DF-B73E-CBB47BE036B7}"/>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93103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B4A7-C566-48F4-B4B8-3A5E7B6C5C3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3B93F5-BC8B-452C-ACE2-C7E01D1B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9A49B3-A57D-46C5-8462-0C52509F8FCA}"/>
              </a:ext>
            </a:extLst>
          </p:cNvPr>
          <p:cNvSpPr>
            <a:spLocks noGrp="1"/>
          </p:cNvSpPr>
          <p:nvPr>
            <p:ph type="dt" sz="half" idx="10"/>
          </p:nvPr>
        </p:nvSpPr>
        <p:spPr>
          <a:xfrm>
            <a:off x="530352" y="136525"/>
            <a:ext cx="2743200" cy="365125"/>
          </a:xfrm>
        </p:spPr>
        <p:txBody>
          <a:bodyPr/>
          <a:lstStyle/>
          <a:p>
            <a:fld id="{9376191F-481E-48E9-BB9A-369A67A7362D}" type="datetime1">
              <a:rPr lang="en-US" smtClean="0"/>
              <a:t>3/28/22</a:t>
            </a:fld>
            <a:endParaRPr lang="en-US" dirty="0"/>
          </a:p>
        </p:txBody>
      </p:sp>
      <p:sp>
        <p:nvSpPr>
          <p:cNvPr id="5" name="Footer Placeholder 4">
            <a:extLst>
              <a:ext uri="{FF2B5EF4-FFF2-40B4-BE49-F238E27FC236}">
                <a16:creationId xmlns:a16="http://schemas.microsoft.com/office/drawing/2014/main" id="{9EC8C810-EAF4-4D86-84DD-2E574122D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7E738-8574-490B-974B-9AD3B2AAE521}"/>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AC552FEA-472E-4E74-B31D-531852C1908D}"/>
              </a:ext>
              <a:ext uri="{C183D7F6-B498-43B3-948B-1728B52AA6E4}">
                <adec:decorative xmlns:adec="http://schemas.microsoft.com/office/drawing/2017/decorative" val="1"/>
              </a:ext>
            </a:extLst>
          </p:cNvPr>
          <p:cNvGrpSpPr/>
          <p:nvPr/>
        </p:nvGrpSpPr>
        <p:grpSpPr>
          <a:xfrm>
            <a:off x="530225" y="2310597"/>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41DF3078-C636-4776-A616-D5BF3BC280C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0D1A27FA-1310-4BC3-A071-1566746B2FB1}"/>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99ACB9EB-84FE-4B33-9EF9-4EC7DAC25DD5}"/>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826E5EFB-0EF9-4DB8-99CB-5DD72009DB2C}"/>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86238E12-0689-4123-8B2E-E1CCFCC4C88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8538CF67-A00E-4955-A447-001BE02E771A}"/>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4275040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64E-4B3D-4B6A-A210-B50E4F60E246}"/>
              </a:ext>
            </a:extLst>
          </p:cNvPr>
          <p:cNvSpPr>
            <a:spLocks noGrp="1"/>
          </p:cNvSpPr>
          <p:nvPr>
            <p:ph type="title"/>
          </p:nvPr>
        </p:nvSpPr>
        <p:spPr>
          <a:xfrm>
            <a:off x="530352" y="787068"/>
            <a:ext cx="10072922" cy="2313641"/>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30AEC2-B6E6-4C09-A16F-5E2A1C9A0D0E}"/>
              </a:ext>
            </a:extLst>
          </p:cNvPr>
          <p:cNvSpPr>
            <a:spLocks noGrp="1"/>
          </p:cNvSpPr>
          <p:nvPr>
            <p:ph type="body" idx="1"/>
          </p:nvPr>
        </p:nvSpPr>
        <p:spPr>
          <a:xfrm>
            <a:off x="530352" y="3509963"/>
            <a:ext cx="10072922" cy="25796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37CAB-B545-4E42-BB5A-F1DAA9335033}"/>
              </a:ext>
            </a:extLst>
          </p:cNvPr>
          <p:cNvSpPr>
            <a:spLocks noGrp="1"/>
          </p:cNvSpPr>
          <p:nvPr>
            <p:ph type="dt" sz="half" idx="10"/>
          </p:nvPr>
        </p:nvSpPr>
        <p:spPr/>
        <p:txBody>
          <a:bodyPr/>
          <a:lstStyle/>
          <a:p>
            <a:fld id="{6C5677DE-DD04-48CC-9C18-7BE9FF2DEB6B}" type="datetime1">
              <a:rPr lang="en-US" smtClean="0"/>
              <a:t>3/28/22</a:t>
            </a:fld>
            <a:endParaRPr lang="en-US"/>
          </a:p>
        </p:txBody>
      </p:sp>
      <p:sp>
        <p:nvSpPr>
          <p:cNvPr id="5" name="Footer Placeholder 4">
            <a:extLst>
              <a:ext uri="{FF2B5EF4-FFF2-40B4-BE49-F238E27FC236}">
                <a16:creationId xmlns:a16="http://schemas.microsoft.com/office/drawing/2014/main" id="{AF6D720B-7E58-43F4-9659-ADB2403A5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5F53F-2FA5-4B5C-A151-F07BBC002B29}"/>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37B4CDD2-E09A-418A-9131-FBDEE440A1F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8852E5FB-B268-4CCA-8E55-803038F7A00D}"/>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A1C9CBB3-97C0-4A35-9088-C69233F5CEE7}"/>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1610871-AEE9-46EB-9D27-BA1D9D688124}"/>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27478059-2A11-484D-A2D7-199F74778E50}"/>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0EC0886-DDB9-47F1-9414-C121C1D3F954}"/>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66A10427-DF20-4284-B215-EABA4D366E20}"/>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935314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3D3-0F03-4BF4-831F-34E80BAC551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4C09409-59F2-486F-A6D0-FAEE8FFF25B2}"/>
              </a:ext>
            </a:extLst>
          </p:cNvPr>
          <p:cNvSpPr>
            <a:spLocks noGrp="1"/>
          </p:cNvSpPr>
          <p:nvPr>
            <p:ph sz="half" idx="1"/>
          </p:nvPr>
        </p:nvSpPr>
        <p:spPr>
          <a:xfrm>
            <a:off x="525717" y="2521885"/>
            <a:ext cx="4645152"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087241-B390-47A6-8070-C3D4652F887B}"/>
              </a:ext>
            </a:extLst>
          </p:cNvPr>
          <p:cNvSpPr>
            <a:spLocks noGrp="1"/>
          </p:cNvSpPr>
          <p:nvPr>
            <p:ph sz="half" idx="2"/>
          </p:nvPr>
        </p:nvSpPr>
        <p:spPr>
          <a:xfrm>
            <a:off x="5992136" y="2521885"/>
            <a:ext cx="4611138"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080B360-2ACA-4B93-9439-591B6D3FBC3F}"/>
              </a:ext>
            </a:extLst>
          </p:cNvPr>
          <p:cNvSpPr>
            <a:spLocks noGrp="1"/>
          </p:cNvSpPr>
          <p:nvPr>
            <p:ph type="dt" sz="half" idx="10"/>
          </p:nvPr>
        </p:nvSpPr>
        <p:spPr/>
        <p:txBody>
          <a:bodyPr/>
          <a:lstStyle/>
          <a:p>
            <a:fld id="{463255ED-7101-4D18-A8AE-3B5E4CB87EA5}" type="datetime1">
              <a:rPr lang="en-US" smtClean="0"/>
              <a:t>3/28/22</a:t>
            </a:fld>
            <a:endParaRPr lang="en-US"/>
          </a:p>
        </p:txBody>
      </p:sp>
      <p:sp>
        <p:nvSpPr>
          <p:cNvPr id="6" name="Footer Placeholder 5">
            <a:extLst>
              <a:ext uri="{FF2B5EF4-FFF2-40B4-BE49-F238E27FC236}">
                <a16:creationId xmlns:a16="http://schemas.microsoft.com/office/drawing/2014/main" id="{684A73E2-CF78-404C-A86F-E70A284A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F42A-11E1-42A0-8ECF-A5BBA3B8CA56}"/>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0CB61A83-9419-49FC-8074-2AB3D34FA88B}"/>
              </a:ext>
              <a:ext uri="{C183D7F6-B498-43B3-948B-1728B52AA6E4}">
                <adec:decorative xmlns:adec="http://schemas.microsoft.com/office/drawing/2017/decorative" val="1"/>
              </a:ext>
            </a:extLst>
          </p:cNvPr>
          <p:cNvGrpSpPr/>
          <p:nvPr/>
        </p:nvGrpSpPr>
        <p:grpSpPr>
          <a:xfrm>
            <a:off x="530225" y="2319637"/>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BCD12E57-97FB-48D8-81CC-7C37E8947CB4}"/>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E487641C-E83B-4134-88C9-1D23D5FA1836}"/>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B99AB7A6-A88C-44E1-A9DE-4126B957F88A}"/>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FF0D518-1D17-44C7-BF73-7C980481DB5B}"/>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A7A3E12-61E8-41A0-A459-15BF375FA945}"/>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9E5E4A56-9100-4D60-8A34-0FE116F41FF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5410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A31-EE14-41DD-9914-DA7138220460}"/>
              </a:ext>
            </a:extLst>
          </p:cNvPr>
          <p:cNvSpPr>
            <a:spLocks noGrp="1"/>
          </p:cNvSpPr>
          <p:nvPr>
            <p:ph type="title"/>
          </p:nvPr>
        </p:nvSpPr>
        <p:spPr>
          <a:xfrm>
            <a:off x="530352" y="787067"/>
            <a:ext cx="1007292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CB22AB6-1657-4AE2-8607-2C77A25D79D9}"/>
              </a:ext>
            </a:extLst>
          </p:cNvPr>
          <p:cNvSpPr>
            <a:spLocks noGrp="1"/>
          </p:cNvSpPr>
          <p:nvPr>
            <p:ph type="body" idx="1"/>
          </p:nvPr>
        </p:nvSpPr>
        <p:spPr>
          <a:xfrm>
            <a:off x="530352" y="2521884"/>
            <a:ext cx="4845387"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A6DC0-D4D5-4164-A3FD-6BB5CBB2BBAD}"/>
              </a:ext>
            </a:extLst>
          </p:cNvPr>
          <p:cNvSpPr>
            <a:spLocks noGrp="1"/>
          </p:cNvSpPr>
          <p:nvPr>
            <p:ph sz="half" idx="2"/>
          </p:nvPr>
        </p:nvSpPr>
        <p:spPr>
          <a:xfrm>
            <a:off x="530352" y="3366390"/>
            <a:ext cx="4845387"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9B35F8-95F3-43D1-8917-5836BAA90490}"/>
              </a:ext>
            </a:extLst>
          </p:cNvPr>
          <p:cNvSpPr>
            <a:spLocks noGrp="1"/>
          </p:cNvSpPr>
          <p:nvPr>
            <p:ph type="body" sz="quarter" idx="3"/>
          </p:nvPr>
        </p:nvSpPr>
        <p:spPr>
          <a:xfrm>
            <a:off x="5734025" y="2521884"/>
            <a:ext cx="4869249"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639E7-F4A3-4ADE-B290-0A4F9761B977}"/>
              </a:ext>
            </a:extLst>
          </p:cNvPr>
          <p:cNvSpPr>
            <a:spLocks noGrp="1"/>
          </p:cNvSpPr>
          <p:nvPr>
            <p:ph sz="quarter" idx="4"/>
          </p:nvPr>
        </p:nvSpPr>
        <p:spPr>
          <a:xfrm>
            <a:off x="5734025" y="3366390"/>
            <a:ext cx="4869249"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D6F296B-429F-4DFC-ABC3-0A078EA99425}"/>
              </a:ext>
            </a:extLst>
          </p:cNvPr>
          <p:cNvSpPr>
            <a:spLocks noGrp="1"/>
          </p:cNvSpPr>
          <p:nvPr>
            <p:ph type="dt" sz="half" idx="10"/>
          </p:nvPr>
        </p:nvSpPr>
        <p:spPr/>
        <p:txBody>
          <a:bodyPr/>
          <a:lstStyle/>
          <a:p>
            <a:fld id="{CD52F23D-51F6-4C94-8CD5-B9ABBF67EE23}" type="datetime1">
              <a:rPr lang="en-US" smtClean="0"/>
              <a:t>3/28/22</a:t>
            </a:fld>
            <a:endParaRPr lang="en-US"/>
          </a:p>
        </p:txBody>
      </p:sp>
      <p:sp>
        <p:nvSpPr>
          <p:cNvPr id="8" name="Footer Placeholder 7">
            <a:extLst>
              <a:ext uri="{FF2B5EF4-FFF2-40B4-BE49-F238E27FC236}">
                <a16:creationId xmlns:a16="http://schemas.microsoft.com/office/drawing/2014/main" id="{0B7103B9-D521-4910-AC15-F12F25CB95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3A6D9-123D-492C-B5CE-294EF2559FAB}"/>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112169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22-4B4D-4F58-9783-A0469DA4D233}"/>
              </a:ext>
            </a:extLst>
          </p:cNvPr>
          <p:cNvSpPr>
            <a:spLocks noGrp="1"/>
          </p:cNvSpPr>
          <p:nvPr>
            <p:ph type="title"/>
          </p:nvPr>
        </p:nvSpPr>
        <p:spPr>
          <a:xfrm>
            <a:off x="525718" y="787068"/>
            <a:ext cx="10077556"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B5EE610-5457-4E8C-B568-B8D560773B5C}"/>
              </a:ext>
            </a:extLst>
          </p:cNvPr>
          <p:cNvSpPr>
            <a:spLocks noGrp="1"/>
          </p:cNvSpPr>
          <p:nvPr>
            <p:ph type="dt" sz="half" idx="10"/>
          </p:nvPr>
        </p:nvSpPr>
        <p:spPr/>
        <p:txBody>
          <a:bodyPr/>
          <a:lstStyle/>
          <a:p>
            <a:fld id="{D51A702F-6367-4FD1-89A8-3744BE6BA9A2}" type="datetime1">
              <a:rPr lang="en-US" smtClean="0"/>
              <a:t>3/28/22</a:t>
            </a:fld>
            <a:endParaRPr lang="en-US"/>
          </a:p>
        </p:txBody>
      </p:sp>
      <p:sp>
        <p:nvSpPr>
          <p:cNvPr id="4" name="Footer Placeholder 3">
            <a:extLst>
              <a:ext uri="{FF2B5EF4-FFF2-40B4-BE49-F238E27FC236}">
                <a16:creationId xmlns:a16="http://schemas.microsoft.com/office/drawing/2014/main" id="{A0BA57BB-288A-4A30-A4EC-FF0537BC26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14C89-B968-4A85-A035-E2997A5F8498}"/>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6" name="Graphic 78">
            <a:extLst>
              <a:ext uri="{FF2B5EF4-FFF2-40B4-BE49-F238E27FC236}">
                <a16:creationId xmlns:a16="http://schemas.microsoft.com/office/drawing/2014/main" id="{AC45ECC6-E29C-40EF-A7C9-5A17DAFD4299}"/>
              </a:ext>
              <a:ext uri="{C183D7F6-B498-43B3-948B-1728B52AA6E4}">
                <adec:decorative xmlns:adec="http://schemas.microsoft.com/office/drawing/2017/decorative" val="1"/>
              </a:ext>
            </a:extLst>
          </p:cNvPr>
          <p:cNvGrpSpPr/>
          <p:nvPr/>
        </p:nvGrpSpPr>
        <p:grpSpPr>
          <a:xfrm>
            <a:off x="530225" y="2352330"/>
            <a:ext cx="972241" cy="45719"/>
            <a:chOff x="4886325" y="3371754"/>
            <a:chExt cx="2418492" cy="113728"/>
          </a:xfrm>
          <a:solidFill>
            <a:schemeClr val="accent1"/>
          </a:solidFill>
        </p:grpSpPr>
        <p:sp>
          <p:nvSpPr>
            <p:cNvPr id="7" name="Graphic 78">
              <a:extLst>
                <a:ext uri="{FF2B5EF4-FFF2-40B4-BE49-F238E27FC236}">
                  <a16:creationId xmlns:a16="http://schemas.microsoft.com/office/drawing/2014/main" id="{8DA0D497-8E8F-426A-8172-894BE03F70F6}"/>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8" name="Graphic 78">
              <a:extLst>
                <a:ext uri="{FF2B5EF4-FFF2-40B4-BE49-F238E27FC236}">
                  <a16:creationId xmlns:a16="http://schemas.microsoft.com/office/drawing/2014/main" id="{8C0459EF-3B70-4083-8845-3A9AF847E805}"/>
                </a:ext>
              </a:extLst>
            </p:cNvPr>
            <p:cNvGrpSpPr/>
            <p:nvPr/>
          </p:nvGrpSpPr>
          <p:grpSpPr>
            <a:xfrm>
              <a:off x="4886709" y="3371754"/>
              <a:ext cx="2418108" cy="113728"/>
              <a:chOff x="4886709" y="3371754"/>
              <a:chExt cx="2418108" cy="113728"/>
            </a:xfrm>
            <a:grpFill/>
          </p:grpSpPr>
          <p:sp>
            <p:nvSpPr>
              <p:cNvPr id="9" name="Graphic 78">
                <a:extLst>
                  <a:ext uri="{FF2B5EF4-FFF2-40B4-BE49-F238E27FC236}">
                    <a16:creationId xmlns:a16="http://schemas.microsoft.com/office/drawing/2014/main" id="{53BF2B58-70F8-4288-85AB-CBDA723CDFCC}"/>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0" name="Graphic 78">
                <a:extLst>
                  <a:ext uri="{FF2B5EF4-FFF2-40B4-BE49-F238E27FC236}">
                    <a16:creationId xmlns:a16="http://schemas.microsoft.com/office/drawing/2014/main" id="{A569E551-A5A0-4A8F-B999-3A6D104814A2}"/>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0FB69EB5-D9AC-46E7-934E-32999C39B2E6}"/>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6EABC49A-B4ED-44E4-ADB7-E432734A7C9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646524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7A339C-4093-4B40-8C90-52F005CA9A0E}"/>
              </a:ext>
            </a:extLst>
          </p:cNvPr>
          <p:cNvSpPr>
            <a:spLocks noGrp="1"/>
          </p:cNvSpPr>
          <p:nvPr>
            <p:ph type="dt" sz="half" idx="10"/>
          </p:nvPr>
        </p:nvSpPr>
        <p:spPr/>
        <p:txBody>
          <a:bodyPr/>
          <a:lstStyle/>
          <a:p>
            <a:fld id="{4A6E99BD-4B4F-4460-B452-0E8146ACCF8F}" type="datetime1">
              <a:rPr lang="en-US" smtClean="0"/>
              <a:t>3/28/22</a:t>
            </a:fld>
            <a:endParaRPr lang="en-US"/>
          </a:p>
        </p:txBody>
      </p:sp>
      <p:sp>
        <p:nvSpPr>
          <p:cNvPr id="3" name="Footer Placeholder 2">
            <a:extLst>
              <a:ext uri="{FF2B5EF4-FFF2-40B4-BE49-F238E27FC236}">
                <a16:creationId xmlns:a16="http://schemas.microsoft.com/office/drawing/2014/main" id="{DFA33F04-8E0A-4165-930C-527D781A7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2F57B-BEB6-4973-A362-38F638E0D05C}"/>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399671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AC90-C2CA-44DD-8EF8-20BDD6724247}"/>
              </a:ext>
            </a:extLst>
          </p:cNvPr>
          <p:cNvSpPr>
            <a:spLocks noGrp="1"/>
          </p:cNvSpPr>
          <p:nvPr>
            <p:ph type="title"/>
          </p:nvPr>
        </p:nvSpPr>
        <p:spPr>
          <a:xfrm>
            <a:off x="530352" y="787068"/>
            <a:ext cx="4315386" cy="2223152"/>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E915FB-D5F4-4CAD-AE70-3644E81802E6}"/>
              </a:ext>
            </a:extLst>
          </p:cNvPr>
          <p:cNvSpPr>
            <a:spLocks noGrp="1"/>
          </p:cNvSpPr>
          <p:nvPr>
            <p:ph idx="1"/>
          </p:nvPr>
        </p:nvSpPr>
        <p:spPr>
          <a:xfrm>
            <a:off x="5183188" y="987425"/>
            <a:ext cx="5420086"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7374DA3-3BAC-4045-825F-B3C27B89736B}"/>
              </a:ext>
            </a:extLst>
          </p:cNvPr>
          <p:cNvSpPr>
            <a:spLocks noGrp="1"/>
          </p:cNvSpPr>
          <p:nvPr>
            <p:ph type="body" sz="half" idx="2"/>
          </p:nvPr>
        </p:nvSpPr>
        <p:spPr>
          <a:xfrm>
            <a:off x="530352" y="3429000"/>
            <a:ext cx="4315386" cy="24399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A0D65-0423-4E45-947A-E08C8569F15F}"/>
              </a:ext>
            </a:extLst>
          </p:cNvPr>
          <p:cNvSpPr>
            <a:spLocks noGrp="1"/>
          </p:cNvSpPr>
          <p:nvPr>
            <p:ph type="dt" sz="half" idx="10"/>
          </p:nvPr>
        </p:nvSpPr>
        <p:spPr/>
        <p:txBody>
          <a:bodyPr/>
          <a:lstStyle/>
          <a:p>
            <a:fld id="{EB6FD34C-1867-42A9-AC54-D15ADD8A65E7}" type="datetime1">
              <a:rPr lang="en-US" smtClean="0"/>
              <a:t>3/28/22</a:t>
            </a:fld>
            <a:endParaRPr lang="en-US"/>
          </a:p>
        </p:txBody>
      </p:sp>
      <p:sp>
        <p:nvSpPr>
          <p:cNvPr id="6" name="Footer Placeholder 5">
            <a:extLst>
              <a:ext uri="{FF2B5EF4-FFF2-40B4-BE49-F238E27FC236}">
                <a16:creationId xmlns:a16="http://schemas.microsoft.com/office/drawing/2014/main" id="{27E6FBD0-E49F-4DE6-9264-CEDB9BAA0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6B246-A768-4B2D-96C6-9F417852636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839DB371-B90D-44CB-A4AF-C7BDBFD0A87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0C845011-2FC2-40F7-B0C6-49CBBA72B9C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2BC78B8-5139-436F-AD47-3CC03903FDDC}"/>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F9DC17BA-1278-45C9-B1BF-B9F1518E1F29}"/>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9637B9F-CC26-4669-81F0-A942B4F72D61}"/>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2BB8F115-0030-47B4-BAF4-C15D1EA27B11}"/>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662F9949-4F1A-4708-824B-E876E9BEDA1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740553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0C8-915E-4BF2-976E-B8D7EDC591F9}"/>
              </a:ext>
            </a:extLst>
          </p:cNvPr>
          <p:cNvSpPr>
            <a:spLocks noGrp="1"/>
          </p:cNvSpPr>
          <p:nvPr>
            <p:ph type="title"/>
          </p:nvPr>
        </p:nvSpPr>
        <p:spPr>
          <a:xfrm>
            <a:off x="530352" y="787068"/>
            <a:ext cx="3932237" cy="2223152"/>
          </a:xfrm>
        </p:spPr>
        <p:txBody>
          <a:bodyPr anchor="b">
            <a:no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10714E6-8E50-4B50-A2E0-F9D20155EB9B}"/>
              </a:ext>
            </a:extLst>
          </p:cNvPr>
          <p:cNvSpPr>
            <a:spLocks noGrp="1"/>
          </p:cNvSpPr>
          <p:nvPr>
            <p:ph type="pic" idx="1"/>
          </p:nvPr>
        </p:nvSpPr>
        <p:spPr>
          <a:xfrm>
            <a:off x="5183188" y="987425"/>
            <a:ext cx="54200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0D67A6C-5CA5-4EF0-B1C4-ED85FF255AE3}"/>
              </a:ext>
            </a:extLst>
          </p:cNvPr>
          <p:cNvSpPr>
            <a:spLocks noGrp="1"/>
          </p:cNvSpPr>
          <p:nvPr>
            <p:ph type="body" sz="half" idx="2"/>
          </p:nvPr>
        </p:nvSpPr>
        <p:spPr>
          <a:xfrm>
            <a:off x="530352" y="3429000"/>
            <a:ext cx="3932237" cy="2439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76474-31D4-4567-B4EC-B6AF24488AE7}"/>
              </a:ext>
            </a:extLst>
          </p:cNvPr>
          <p:cNvSpPr>
            <a:spLocks noGrp="1"/>
          </p:cNvSpPr>
          <p:nvPr>
            <p:ph type="dt" sz="half" idx="10"/>
          </p:nvPr>
        </p:nvSpPr>
        <p:spPr/>
        <p:txBody>
          <a:bodyPr/>
          <a:lstStyle/>
          <a:p>
            <a:fld id="{336133E9-A654-4C17-8C3C-DDCAC83D6EBF}" type="datetime1">
              <a:rPr lang="en-US" smtClean="0"/>
              <a:t>3/28/22</a:t>
            </a:fld>
            <a:endParaRPr lang="en-US"/>
          </a:p>
        </p:txBody>
      </p:sp>
      <p:sp>
        <p:nvSpPr>
          <p:cNvPr id="6" name="Footer Placeholder 5">
            <a:extLst>
              <a:ext uri="{FF2B5EF4-FFF2-40B4-BE49-F238E27FC236}">
                <a16:creationId xmlns:a16="http://schemas.microsoft.com/office/drawing/2014/main" id="{5C902DE0-33F5-4372-8EB5-F5746D344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5C2EF-849D-4B2C-8ED6-D26553657DBA}"/>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7627CBC2-9DC2-4EE8-A2D5-849E30F2201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9FB4AEFC-63AB-4831-8EC1-E8145604D8D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11E1337-D5DA-408D-91F3-A6A35FCDD0B9}"/>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1E473FA4-FD80-4D04-AAC5-63B9A4D80778}"/>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FCB457B9-48DE-4921-8C3F-996598075B1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53C9DB95-9A61-4553-8D82-D2BE26FCBC6E}"/>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0EAE371F-24C9-4738-834F-FAF5A5C9ACE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014423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35959F4-53DA-47FF-BC24-1E5B75C69876}"/>
              </a:ext>
            </a:extLst>
          </p:cNvPr>
          <p:cNvSpPr/>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0" name="Group 19">
            <a:extLst>
              <a:ext uri="{FF2B5EF4-FFF2-40B4-BE49-F238E27FC236}">
                <a16:creationId xmlns:a16="http://schemas.microsoft.com/office/drawing/2014/main" id="{A7CF83E8-F6F0-41E3-B580-7412A04DDFB5}"/>
              </a:ext>
            </a:extLst>
          </p:cNvPr>
          <p:cNvGrpSpPr/>
          <p:nvPr/>
        </p:nvGrpSpPr>
        <p:grpSpPr>
          <a:xfrm>
            <a:off x="10776050" y="5204030"/>
            <a:ext cx="886141" cy="802497"/>
            <a:chOff x="10948005" y="3272152"/>
            <a:chExt cx="868640" cy="786648"/>
          </a:xfrm>
          <a:solidFill>
            <a:schemeClr val="accent1"/>
          </a:solidFill>
        </p:grpSpPr>
        <p:sp>
          <p:nvSpPr>
            <p:cNvPr id="21" name="Freeform: Shape 20">
              <a:extLst>
                <a:ext uri="{FF2B5EF4-FFF2-40B4-BE49-F238E27FC236}">
                  <a16:creationId xmlns:a16="http://schemas.microsoft.com/office/drawing/2014/main" id="{1A0B6DBB-705D-48D0-842C-F9DFA7684D19}"/>
                </a:ext>
              </a:extLst>
            </p:cNvPr>
            <p:cNvSpPr/>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2" name="Freeform: Shape 21">
              <a:extLst>
                <a:ext uri="{FF2B5EF4-FFF2-40B4-BE49-F238E27FC236}">
                  <a16:creationId xmlns:a16="http://schemas.microsoft.com/office/drawing/2014/main" id="{C194A764-16E1-4D0D-9357-76F80E6086C0}"/>
                </a:ext>
              </a:extLst>
            </p:cNvPr>
            <p:cNvSpPr/>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3" name="Freeform: Shape 22">
              <a:extLst>
                <a:ext uri="{FF2B5EF4-FFF2-40B4-BE49-F238E27FC236}">
                  <a16:creationId xmlns:a16="http://schemas.microsoft.com/office/drawing/2014/main" id="{115B7F3F-A40D-4F24-8536-E2420B433211}"/>
                </a:ext>
              </a:extLst>
            </p:cNvPr>
            <p:cNvSpPr/>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4" name="Graphic 12">
              <a:extLst>
                <a:ext uri="{FF2B5EF4-FFF2-40B4-BE49-F238E27FC236}">
                  <a16:creationId xmlns:a16="http://schemas.microsoft.com/office/drawing/2014/main" id="{CEF42844-A829-4ED2-A360-63BB2A7C45EE}"/>
                </a:ext>
              </a:extLst>
            </p:cNvPr>
            <p:cNvSpPr/>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5" name="Graphic 15">
              <a:extLst>
                <a:ext uri="{FF2B5EF4-FFF2-40B4-BE49-F238E27FC236}">
                  <a16:creationId xmlns:a16="http://schemas.microsoft.com/office/drawing/2014/main" id="{57B23B52-A1C3-44EF-BC11-9094A0DA11AB}"/>
                </a:ext>
              </a:extLst>
            </p:cNvPr>
            <p:cNvSpPr/>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6" name="Graphic 15">
              <a:extLst>
                <a:ext uri="{FF2B5EF4-FFF2-40B4-BE49-F238E27FC236}">
                  <a16:creationId xmlns:a16="http://schemas.microsoft.com/office/drawing/2014/main" id="{064E08E5-DA92-4CF2-A0BF-E341800227B2}"/>
                </a:ext>
              </a:extLst>
            </p:cNvPr>
            <p:cNvSpPr/>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A222560-E657-4CAE-B667-7BE9E224B244}"/>
                </a:ext>
              </a:extLst>
            </p:cNvPr>
            <p:cNvSpPr/>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Freeform: Shape 7">
            <a:extLst>
              <a:ext uri="{FF2B5EF4-FFF2-40B4-BE49-F238E27FC236}">
                <a16:creationId xmlns:a16="http://schemas.microsoft.com/office/drawing/2014/main" id="{59226104-0061-4319-8237-9C001BF85D49}"/>
              </a:ext>
            </a:extLst>
          </p:cNvPr>
          <p:cNvSpPr/>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2D78318D-FE3E-41D7-9A8C-2065A2C46AF3}"/>
              </a:ext>
            </a:extLst>
          </p:cNvPr>
          <p:cNvSpPr>
            <a:spLocks noGrp="1"/>
          </p:cNvSpPr>
          <p:nvPr>
            <p:ph type="title"/>
          </p:nvPr>
        </p:nvSpPr>
        <p:spPr>
          <a:xfrm>
            <a:off x="525717" y="787068"/>
            <a:ext cx="1007755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B06718-79E7-4159-A003-F86FE7B3D829}"/>
              </a:ext>
            </a:extLst>
          </p:cNvPr>
          <p:cNvSpPr>
            <a:spLocks noGrp="1"/>
          </p:cNvSpPr>
          <p:nvPr>
            <p:ph type="body" idx="1"/>
          </p:nvPr>
        </p:nvSpPr>
        <p:spPr>
          <a:xfrm>
            <a:off x="525717" y="2521885"/>
            <a:ext cx="10077557" cy="35490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1F99FF-FFE2-431D-A0C8-A46C21712A20}"/>
              </a:ext>
            </a:extLst>
          </p:cNvPr>
          <p:cNvSpPr>
            <a:spLocks noGrp="1"/>
          </p:cNvSpPr>
          <p:nvPr>
            <p:ph type="dt" sz="half" idx="2"/>
          </p:nvPr>
        </p:nvSpPr>
        <p:spPr>
          <a:xfrm>
            <a:off x="525718" y="136525"/>
            <a:ext cx="2743200"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fld id="{8769D389-4C4C-4FD7-9E6B-9F44477F0EB8}" type="datetime1">
              <a:rPr lang="en-US" smtClean="0"/>
              <a:t>3/28/22</a:t>
            </a:fld>
            <a:endParaRPr lang="en-US" dirty="0"/>
          </a:p>
        </p:txBody>
      </p:sp>
      <p:sp>
        <p:nvSpPr>
          <p:cNvPr id="5" name="Footer Placeholder 4">
            <a:extLst>
              <a:ext uri="{FF2B5EF4-FFF2-40B4-BE49-F238E27FC236}">
                <a16:creationId xmlns:a16="http://schemas.microsoft.com/office/drawing/2014/main" id="{51C3547E-668D-4191-847C-7424F75496E6}"/>
              </a:ext>
            </a:extLst>
          </p:cNvPr>
          <p:cNvSpPr>
            <a:spLocks noGrp="1"/>
          </p:cNvSpPr>
          <p:nvPr>
            <p:ph type="ftr" sz="quarter" idx="3"/>
          </p:nvPr>
        </p:nvSpPr>
        <p:spPr>
          <a:xfrm>
            <a:off x="525718" y="6356350"/>
            <a:ext cx="3450659"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endParaRPr lang="en-US"/>
          </a:p>
        </p:txBody>
      </p:sp>
      <p:sp>
        <p:nvSpPr>
          <p:cNvPr id="6" name="Slide Number Placeholder 5">
            <a:extLst>
              <a:ext uri="{FF2B5EF4-FFF2-40B4-BE49-F238E27FC236}">
                <a16:creationId xmlns:a16="http://schemas.microsoft.com/office/drawing/2014/main" id="{8CBB6E6E-8527-4F63-A0C7-84CD44A2B00D}"/>
              </a:ext>
            </a:extLst>
          </p:cNvPr>
          <p:cNvSpPr>
            <a:spLocks noGrp="1"/>
          </p:cNvSpPr>
          <p:nvPr>
            <p:ph type="sldNum" sz="quarter" idx="4"/>
          </p:nvPr>
        </p:nvSpPr>
        <p:spPr>
          <a:xfrm>
            <a:off x="11655367" y="6356350"/>
            <a:ext cx="529809" cy="365125"/>
          </a:xfrm>
          <a:prstGeom prst="rect">
            <a:avLst/>
          </a:prstGeom>
        </p:spPr>
        <p:txBody>
          <a:bodyPr vert="horz" lIns="91440" tIns="45720" rIns="91440" bIns="45720" rtlCol="0" anchor="ctr"/>
          <a:lstStyle>
            <a:lvl1pPr algn="ctr">
              <a:defRPr sz="900" cap="none" spc="110" baseline="0">
                <a:solidFill>
                  <a:schemeClr val="tx1">
                    <a:lumMod val="65000"/>
                    <a:lumOff val="35000"/>
                  </a:schemeClr>
                </a:solidFill>
              </a:defRPr>
            </a:lvl1pPr>
          </a:lstStyle>
          <a:p>
            <a:fld id="{E1076ED0-0DB3-4879-AAE5-5C20D22C1DF4}" type="slidenum">
              <a:rPr lang="en-US" smtClean="0"/>
              <a:t>‹#›</a:t>
            </a:fld>
            <a:endParaRPr lang="en-US"/>
          </a:p>
        </p:txBody>
      </p:sp>
    </p:spTree>
    <p:extLst>
      <p:ext uri="{BB962C8B-B14F-4D97-AF65-F5344CB8AC3E}">
        <p14:creationId xmlns:p14="http://schemas.microsoft.com/office/powerpoint/2010/main" val="111608474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Lst>
  <p:hf sldNum="0" hdr="0" ftr="0" dt="0"/>
  <p:txStyles>
    <p:titleStyle>
      <a:lvl1pPr algn="l" defTabSz="914400" rtl="0" eaLnBrk="1" latinLnBrk="0" hangingPunct="1">
        <a:lnSpc>
          <a:spcPct val="100000"/>
        </a:lnSpc>
        <a:spcBef>
          <a:spcPct val="0"/>
        </a:spcBef>
        <a:buNone/>
        <a:defRPr sz="3600" i="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5D0B0D3-D735-4619-AA45-B57B791E1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4" name="Picture 3" descr="Stone pillars">
            <a:extLst>
              <a:ext uri="{FF2B5EF4-FFF2-40B4-BE49-F238E27FC236}">
                <a16:creationId xmlns:a16="http://schemas.microsoft.com/office/drawing/2014/main" id="{F3613DEE-386E-D0A1-6B31-A309FF603CA7}"/>
              </a:ext>
            </a:extLst>
          </p:cNvPr>
          <p:cNvPicPr>
            <a:picLocks noChangeAspect="1"/>
          </p:cNvPicPr>
          <p:nvPr/>
        </p:nvPicPr>
        <p:blipFill rotWithShape="1">
          <a:blip r:embed="rId2">
            <a:alphaModFix amt="40000"/>
          </a:blip>
          <a:srcRect t="1753" r="-1" b="12018"/>
          <a:stretch/>
        </p:blipFill>
        <p:spPr>
          <a:xfrm>
            <a:off x="20" y="10"/>
            <a:ext cx="12188932" cy="6857990"/>
          </a:xfrm>
          <a:prstGeom prst="rect">
            <a:avLst/>
          </a:prstGeom>
        </p:spPr>
      </p:pic>
      <p:sp>
        <p:nvSpPr>
          <p:cNvPr id="2" name="Title 1">
            <a:extLst>
              <a:ext uri="{FF2B5EF4-FFF2-40B4-BE49-F238E27FC236}">
                <a16:creationId xmlns:a16="http://schemas.microsoft.com/office/drawing/2014/main" id="{FCEACA13-4035-F044-82E6-F70020C88B00}"/>
              </a:ext>
            </a:extLst>
          </p:cNvPr>
          <p:cNvSpPr>
            <a:spLocks noGrp="1"/>
          </p:cNvSpPr>
          <p:nvPr>
            <p:ph type="ctrTitle"/>
          </p:nvPr>
        </p:nvSpPr>
        <p:spPr>
          <a:xfrm>
            <a:off x="530351" y="1122363"/>
            <a:ext cx="7630931" cy="1978346"/>
          </a:xfrm>
        </p:spPr>
        <p:txBody>
          <a:bodyPr>
            <a:normAutofit/>
          </a:bodyPr>
          <a:lstStyle/>
          <a:p>
            <a:r>
              <a:rPr lang="en-US" dirty="0">
                <a:solidFill>
                  <a:srgbClr val="FFFFFF"/>
                </a:solidFill>
              </a:rPr>
              <a:t>Elements of a Criminal Offence</a:t>
            </a:r>
          </a:p>
        </p:txBody>
      </p:sp>
      <p:sp>
        <p:nvSpPr>
          <p:cNvPr id="3" name="Subtitle 2">
            <a:extLst>
              <a:ext uri="{FF2B5EF4-FFF2-40B4-BE49-F238E27FC236}">
                <a16:creationId xmlns:a16="http://schemas.microsoft.com/office/drawing/2014/main" id="{E52FA35D-6A80-6548-9057-699173E32347}"/>
              </a:ext>
            </a:extLst>
          </p:cNvPr>
          <p:cNvSpPr>
            <a:spLocks noGrp="1"/>
          </p:cNvSpPr>
          <p:nvPr>
            <p:ph type="subTitle" idx="1"/>
          </p:nvPr>
        </p:nvSpPr>
        <p:spPr>
          <a:xfrm>
            <a:off x="530351" y="3509963"/>
            <a:ext cx="7630931" cy="1747837"/>
          </a:xfrm>
        </p:spPr>
        <p:txBody>
          <a:bodyPr>
            <a:normAutofit/>
          </a:bodyPr>
          <a:lstStyle/>
          <a:p>
            <a:r>
              <a:rPr lang="en-US" dirty="0">
                <a:solidFill>
                  <a:srgbClr val="FFFFFF"/>
                </a:solidFill>
              </a:rPr>
              <a:t>The 6 Elements</a:t>
            </a:r>
          </a:p>
        </p:txBody>
      </p:sp>
      <p:grpSp>
        <p:nvGrpSpPr>
          <p:cNvPr id="11" name="Graphic 78">
            <a:extLst>
              <a:ext uri="{FF2B5EF4-FFF2-40B4-BE49-F238E27FC236}">
                <a16:creationId xmlns:a16="http://schemas.microsoft.com/office/drawing/2014/main" id="{DBBA0A0D-8F6A-400A-9E49-8C008E2C7D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12" name="Graphic 78">
              <a:extLst>
                <a:ext uri="{FF2B5EF4-FFF2-40B4-BE49-F238E27FC236}">
                  <a16:creationId xmlns:a16="http://schemas.microsoft.com/office/drawing/2014/main" id="{A5DD701E-4BC9-48E3-AF4F-013B52D63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3" name="Graphic 78">
              <a:extLst>
                <a:ext uri="{FF2B5EF4-FFF2-40B4-BE49-F238E27FC236}">
                  <a16:creationId xmlns:a16="http://schemas.microsoft.com/office/drawing/2014/main" id="{FB658B62-664D-4B3B-BBDA-235666290B4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14" name="Graphic 78">
                <a:extLst>
                  <a:ext uri="{FF2B5EF4-FFF2-40B4-BE49-F238E27FC236}">
                    <a16:creationId xmlns:a16="http://schemas.microsoft.com/office/drawing/2014/main" id="{B11F9D25-67B1-4BDB-A290-97B93A19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5" name="Graphic 78">
                <a:extLst>
                  <a:ext uri="{FF2B5EF4-FFF2-40B4-BE49-F238E27FC236}">
                    <a16:creationId xmlns:a16="http://schemas.microsoft.com/office/drawing/2014/main" id="{B9D5C40A-1B1B-4C25-9707-E8F1CF6E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6" name="Graphic 78">
                <a:extLst>
                  <a:ext uri="{FF2B5EF4-FFF2-40B4-BE49-F238E27FC236}">
                    <a16:creationId xmlns:a16="http://schemas.microsoft.com/office/drawing/2014/main" id="{2DD0C1D6-FF64-45AB-8775-83AB3C470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7" name="Graphic 78">
                <a:extLst>
                  <a:ext uri="{FF2B5EF4-FFF2-40B4-BE49-F238E27FC236}">
                    <a16:creationId xmlns:a16="http://schemas.microsoft.com/office/drawing/2014/main" id="{15AFBB84-8485-4329-89FC-04663D985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19" name="Freeform: Shape 18">
            <a:extLst>
              <a:ext uri="{FF2B5EF4-FFF2-40B4-BE49-F238E27FC236}">
                <a16:creationId xmlns:a16="http://schemas.microsoft.com/office/drawing/2014/main" id="{3D505D40-32E9-4C48-81F8-AD80433BE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1" name="Group 20">
            <a:extLst>
              <a:ext uri="{FF2B5EF4-FFF2-40B4-BE49-F238E27FC236}">
                <a16:creationId xmlns:a16="http://schemas.microsoft.com/office/drawing/2014/main" id="{C507BF36-B92B-4CAC-BCA7-8364B51E1F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22" name="Freeform: Shape 21">
              <a:extLst>
                <a:ext uri="{FF2B5EF4-FFF2-40B4-BE49-F238E27FC236}">
                  <a16:creationId xmlns:a16="http://schemas.microsoft.com/office/drawing/2014/main" id="{2276237E-3A6D-452F-879C-FB8C77A18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3" name="Freeform: Shape 22">
              <a:extLst>
                <a:ext uri="{FF2B5EF4-FFF2-40B4-BE49-F238E27FC236}">
                  <a16:creationId xmlns:a16="http://schemas.microsoft.com/office/drawing/2014/main" id="{38BC9243-F4BF-48A7-89AE-DFA5B37DE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4" name="Freeform: Shape 23">
              <a:extLst>
                <a:ext uri="{FF2B5EF4-FFF2-40B4-BE49-F238E27FC236}">
                  <a16:creationId xmlns:a16="http://schemas.microsoft.com/office/drawing/2014/main" id="{5DE414EC-F3DF-412E-9B22-5328DAA99C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5" name="Graphic 12">
              <a:extLst>
                <a:ext uri="{FF2B5EF4-FFF2-40B4-BE49-F238E27FC236}">
                  <a16:creationId xmlns:a16="http://schemas.microsoft.com/office/drawing/2014/main" id="{039C06B1-FDEA-47B1-8222-7D622CD72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6" name="Graphic 15">
              <a:extLst>
                <a:ext uri="{FF2B5EF4-FFF2-40B4-BE49-F238E27FC236}">
                  <a16:creationId xmlns:a16="http://schemas.microsoft.com/office/drawing/2014/main" id="{B834C8C1-9BD1-4635-8E5B-65815F901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7" name="Graphic 15">
              <a:extLst>
                <a:ext uri="{FF2B5EF4-FFF2-40B4-BE49-F238E27FC236}">
                  <a16:creationId xmlns:a16="http://schemas.microsoft.com/office/drawing/2014/main" id="{2963D456-B3F4-4EDC-827E-645741F64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73A58845-EFFB-4806-BC6D-47418C15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5315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42D98E1-37D2-4470-BF74-845E8979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65214CC3-B701-BD43-9E56-507C1295DBDB}"/>
              </a:ext>
            </a:extLst>
          </p:cNvPr>
          <p:cNvSpPr>
            <a:spLocks noGrp="1"/>
          </p:cNvSpPr>
          <p:nvPr>
            <p:ph type="title"/>
          </p:nvPr>
        </p:nvSpPr>
        <p:spPr>
          <a:xfrm>
            <a:off x="525641" y="562955"/>
            <a:ext cx="5512288" cy="1739355"/>
          </a:xfrm>
        </p:spPr>
        <p:txBody>
          <a:bodyPr anchor="t">
            <a:normAutofit/>
          </a:bodyPr>
          <a:lstStyle/>
          <a:p>
            <a:r>
              <a:rPr lang="en-US" dirty="0"/>
              <a:t>Motive</a:t>
            </a:r>
          </a:p>
        </p:txBody>
      </p:sp>
      <p:grpSp>
        <p:nvGrpSpPr>
          <p:cNvPr id="12" name="Graphic 78">
            <a:extLst>
              <a:ext uri="{FF2B5EF4-FFF2-40B4-BE49-F238E27FC236}">
                <a16:creationId xmlns:a16="http://schemas.microsoft.com/office/drawing/2014/main" id="{2EDC2578-BDB0-4118-975D-CFCE02823D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63724" y="776109"/>
            <a:ext cx="972241" cy="45718"/>
            <a:chOff x="4886325" y="3371754"/>
            <a:chExt cx="2418492" cy="113728"/>
          </a:xfrm>
          <a:solidFill>
            <a:schemeClr val="accent1"/>
          </a:solidFill>
        </p:grpSpPr>
        <p:sp>
          <p:nvSpPr>
            <p:cNvPr id="13" name="Graphic 78">
              <a:extLst>
                <a:ext uri="{FF2B5EF4-FFF2-40B4-BE49-F238E27FC236}">
                  <a16:creationId xmlns:a16="http://schemas.microsoft.com/office/drawing/2014/main" id="{FB6536F0-4A9C-46C9-96E9-22CBB33E6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4" name="Graphic 78">
              <a:extLst>
                <a:ext uri="{FF2B5EF4-FFF2-40B4-BE49-F238E27FC236}">
                  <a16:creationId xmlns:a16="http://schemas.microsoft.com/office/drawing/2014/main" id="{DFD6A33A-F889-42D7-ADC2-DD9B88DF060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15" name="Graphic 78">
                <a:extLst>
                  <a:ext uri="{FF2B5EF4-FFF2-40B4-BE49-F238E27FC236}">
                    <a16:creationId xmlns:a16="http://schemas.microsoft.com/office/drawing/2014/main" id="{C375AFD7-9E86-4D19-B86E-C936D33B0D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6" name="Graphic 78">
                <a:extLst>
                  <a:ext uri="{FF2B5EF4-FFF2-40B4-BE49-F238E27FC236}">
                    <a16:creationId xmlns:a16="http://schemas.microsoft.com/office/drawing/2014/main" id="{4102C78E-31A2-4DB3-8790-415EB0B48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7" name="Graphic 78">
                <a:extLst>
                  <a:ext uri="{FF2B5EF4-FFF2-40B4-BE49-F238E27FC236}">
                    <a16:creationId xmlns:a16="http://schemas.microsoft.com/office/drawing/2014/main" id="{4F3E144D-8167-438A-B67F-50F5D9C0C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8" name="Graphic 78">
                <a:extLst>
                  <a:ext uri="{FF2B5EF4-FFF2-40B4-BE49-F238E27FC236}">
                    <a16:creationId xmlns:a16="http://schemas.microsoft.com/office/drawing/2014/main" id="{4BE2135F-02C1-449F-B195-232E9AFDD6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 name="Content Placeholder 2">
            <a:extLst>
              <a:ext uri="{FF2B5EF4-FFF2-40B4-BE49-F238E27FC236}">
                <a16:creationId xmlns:a16="http://schemas.microsoft.com/office/drawing/2014/main" id="{73550588-A6D7-444B-BCF3-BA05DD3CDC41}"/>
              </a:ext>
            </a:extLst>
          </p:cNvPr>
          <p:cNvSpPr>
            <a:spLocks noGrp="1"/>
          </p:cNvSpPr>
          <p:nvPr>
            <p:ph idx="1"/>
          </p:nvPr>
        </p:nvSpPr>
        <p:spPr>
          <a:xfrm>
            <a:off x="321277" y="1293774"/>
            <a:ext cx="11512858" cy="1396237"/>
          </a:xfrm>
        </p:spPr>
        <p:txBody>
          <a:bodyPr>
            <a:normAutofit fontScale="92500" lnSpcReduction="20000"/>
          </a:bodyPr>
          <a:lstStyle/>
          <a:p>
            <a:pPr>
              <a:lnSpc>
                <a:spcPct val="100000"/>
              </a:lnSpc>
            </a:pPr>
            <a:r>
              <a:rPr lang="en-US" sz="1800" dirty="0"/>
              <a:t>The knowledge of certain facts can also provide the necessary </a:t>
            </a:r>
            <a:r>
              <a:rPr lang="en-US" sz="1800" i="1" dirty="0" err="1">
                <a:solidFill>
                  <a:schemeClr val="accent1">
                    <a:lumMod val="75000"/>
                  </a:schemeClr>
                </a:solidFill>
              </a:rPr>
              <a:t>mens</a:t>
            </a:r>
            <a:r>
              <a:rPr lang="en-US" sz="1800" i="1" dirty="0">
                <a:solidFill>
                  <a:schemeClr val="accent1">
                    <a:lumMod val="75000"/>
                  </a:schemeClr>
                </a:solidFill>
              </a:rPr>
              <a:t> rea </a:t>
            </a:r>
            <a:r>
              <a:rPr lang="en-US" sz="1800" dirty="0"/>
              <a:t>for a criminal conviction. </a:t>
            </a:r>
          </a:p>
          <a:p>
            <a:pPr>
              <a:lnSpc>
                <a:spcPct val="100000"/>
              </a:lnSpc>
            </a:pPr>
            <a:r>
              <a:rPr lang="en-US" sz="1800" dirty="0"/>
              <a:t>Motive is the reason for committing a certain act. </a:t>
            </a:r>
          </a:p>
          <a:p>
            <a:pPr marL="342900" indent="-342900">
              <a:lnSpc>
                <a:spcPct val="100000"/>
              </a:lnSpc>
              <a:buFontTx/>
              <a:buChar char="-"/>
            </a:pPr>
            <a:r>
              <a:rPr lang="en-US" sz="1800" dirty="0"/>
              <a:t>You knowingly used a cancelled credit card to try and make a purchase; that is fraud.</a:t>
            </a:r>
          </a:p>
          <a:p>
            <a:pPr marL="342900" indent="-342900">
              <a:lnSpc>
                <a:spcPct val="100000"/>
              </a:lnSpc>
              <a:buFontTx/>
              <a:buChar char="-"/>
            </a:pPr>
            <a:r>
              <a:rPr lang="en-US" sz="1800" dirty="0"/>
              <a:t>The reason you did this is because you wanted the newest video game; that is motive.</a:t>
            </a:r>
          </a:p>
        </p:txBody>
      </p:sp>
      <p:pic>
        <p:nvPicPr>
          <p:cNvPr id="5" name="Picture 4" descr="A picture containing text&#10;&#10;Description automatically generated">
            <a:extLst>
              <a:ext uri="{FF2B5EF4-FFF2-40B4-BE49-F238E27FC236}">
                <a16:creationId xmlns:a16="http://schemas.microsoft.com/office/drawing/2014/main" id="{342BF915-8FE2-D442-86F4-9F0094E1C841}"/>
              </a:ext>
            </a:extLst>
          </p:cNvPr>
          <p:cNvPicPr>
            <a:picLocks noChangeAspect="1"/>
          </p:cNvPicPr>
          <p:nvPr/>
        </p:nvPicPr>
        <p:blipFill rotWithShape="1">
          <a:blip r:embed="rId2"/>
          <a:srcRect t="2075" b="27874"/>
          <a:stretch/>
        </p:blipFill>
        <p:spPr>
          <a:xfrm>
            <a:off x="20" y="2865265"/>
            <a:ext cx="12191980" cy="3992735"/>
          </a:xfrm>
          <a:prstGeom prst="rect">
            <a:avLst/>
          </a:prstGeom>
        </p:spPr>
      </p:pic>
    </p:spTree>
    <p:extLst>
      <p:ext uri="{BB962C8B-B14F-4D97-AF65-F5344CB8AC3E}">
        <p14:creationId xmlns:p14="http://schemas.microsoft.com/office/powerpoint/2010/main" val="481994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DFEAF-2081-E949-9399-6EC3AE215B0D}"/>
              </a:ext>
            </a:extLst>
          </p:cNvPr>
          <p:cNvSpPr>
            <a:spLocks noGrp="1"/>
          </p:cNvSpPr>
          <p:nvPr>
            <p:ph type="title"/>
          </p:nvPr>
        </p:nvSpPr>
        <p:spPr/>
        <p:txBody>
          <a:bodyPr/>
          <a:lstStyle/>
          <a:p>
            <a:r>
              <a:rPr lang="en-US" dirty="0"/>
              <a:t>Attempt &amp; Conspiracy</a:t>
            </a:r>
          </a:p>
        </p:txBody>
      </p:sp>
      <p:sp>
        <p:nvSpPr>
          <p:cNvPr id="3" name="Content Placeholder 2">
            <a:extLst>
              <a:ext uri="{FF2B5EF4-FFF2-40B4-BE49-F238E27FC236}">
                <a16:creationId xmlns:a16="http://schemas.microsoft.com/office/drawing/2014/main" id="{834202A7-1647-394E-9C5C-AF945CABAF6E}"/>
              </a:ext>
            </a:extLst>
          </p:cNvPr>
          <p:cNvSpPr>
            <a:spLocks noGrp="1"/>
          </p:cNvSpPr>
          <p:nvPr>
            <p:ph idx="1"/>
          </p:nvPr>
        </p:nvSpPr>
        <p:spPr/>
        <p:txBody>
          <a:bodyPr>
            <a:normAutofit lnSpcReduction="10000"/>
          </a:bodyPr>
          <a:lstStyle/>
          <a:p>
            <a:r>
              <a:rPr lang="en-US" b="1" dirty="0">
                <a:solidFill>
                  <a:schemeClr val="accent1">
                    <a:lumMod val="75000"/>
                  </a:schemeClr>
                </a:solidFill>
              </a:rPr>
              <a:t>Attempt: </a:t>
            </a:r>
            <a:r>
              <a:rPr lang="en-US" dirty="0"/>
              <a:t>An act done with the intent to commit a criminal offence but without success. </a:t>
            </a:r>
          </a:p>
          <a:p>
            <a:pPr marL="342900" indent="-342900">
              <a:buFontTx/>
              <a:buChar char="-"/>
            </a:pPr>
            <a:r>
              <a:rPr lang="en-US" dirty="0"/>
              <a:t>You attempt to shoplift from Walmart but are unsuccessful as they catch you. You are then charged with attempted theft.</a:t>
            </a:r>
          </a:p>
          <a:p>
            <a:r>
              <a:rPr lang="en-US" b="1" dirty="0">
                <a:solidFill>
                  <a:schemeClr val="accent1">
                    <a:lumMod val="75000"/>
                  </a:schemeClr>
                </a:solidFill>
              </a:rPr>
              <a:t>Conspiracy: </a:t>
            </a:r>
            <a:r>
              <a:rPr lang="en-US" dirty="0"/>
              <a:t>An agreement between two or more people to commit an unlawful act.</a:t>
            </a:r>
          </a:p>
          <a:p>
            <a:r>
              <a:rPr lang="en-US" dirty="0"/>
              <a:t>- During your attempted shoplift from Walmart you have your friend distract Walmart employees. They are then an </a:t>
            </a:r>
            <a:r>
              <a:rPr lang="en-US" i="1" dirty="0">
                <a:solidFill>
                  <a:schemeClr val="accent1">
                    <a:lumMod val="75000"/>
                  </a:schemeClr>
                </a:solidFill>
              </a:rPr>
              <a:t>accessory</a:t>
            </a:r>
            <a:r>
              <a:rPr lang="en-US" dirty="0"/>
              <a:t> and involved in a conspiracy. If your friend helps you escape from Walmart with the chocolate bar, they are an </a:t>
            </a:r>
            <a:r>
              <a:rPr lang="en-US" i="1" dirty="0">
                <a:solidFill>
                  <a:schemeClr val="accent1">
                    <a:lumMod val="75000"/>
                  </a:schemeClr>
                </a:solidFill>
              </a:rPr>
              <a:t>accessory after the fact </a:t>
            </a:r>
            <a:r>
              <a:rPr lang="en-US" i="1" dirty="0"/>
              <a:t>and are </a:t>
            </a:r>
            <a:r>
              <a:rPr lang="en-US" i="1" dirty="0">
                <a:solidFill>
                  <a:schemeClr val="accent1">
                    <a:lumMod val="75000"/>
                  </a:schemeClr>
                </a:solidFill>
              </a:rPr>
              <a:t>aiding and abetting </a:t>
            </a:r>
            <a:r>
              <a:rPr lang="en-US" i="1" dirty="0"/>
              <a:t>– </a:t>
            </a:r>
            <a:r>
              <a:rPr lang="en-US" i="1" dirty="0">
                <a:solidFill>
                  <a:schemeClr val="accent1">
                    <a:lumMod val="75000"/>
                  </a:schemeClr>
                </a:solidFill>
              </a:rPr>
              <a:t>helping sometime commit the offence and encouraging someone to commit a crime.</a:t>
            </a:r>
          </a:p>
          <a:p>
            <a:pPr marL="342900" indent="-342900">
              <a:buFontTx/>
              <a:buChar char="-"/>
            </a:pPr>
            <a:endParaRPr lang="en-US" dirty="0"/>
          </a:p>
          <a:p>
            <a:pPr marL="342900" indent="-342900">
              <a:buFontTx/>
              <a:buChar char="-"/>
            </a:pPr>
            <a:endParaRPr lang="en-US" dirty="0"/>
          </a:p>
        </p:txBody>
      </p:sp>
    </p:spTree>
    <p:extLst>
      <p:ext uri="{BB962C8B-B14F-4D97-AF65-F5344CB8AC3E}">
        <p14:creationId xmlns:p14="http://schemas.microsoft.com/office/powerpoint/2010/main" val="3786453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FB5BC-01C3-5F4B-895C-F1A6019BB9F5}"/>
              </a:ext>
            </a:extLst>
          </p:cNvPr>
          <p:cNvSpPr>
            <a:spLocks noGrp="1"/>
          </p:cNvSpPr>
          <p:nvPr>
            <p:ph type="title"/>
          </p:nvPr>
        </p:nvSpPr>
        <p:spPr/>
        <p:txBody>
          <a:bodyPr/>
          <a:lstStyle/>
          <a:p>
            <a:r>
              <a:rPr lang="en-US" dirty="0"/>
              <a:t>R. v. Williams, 2003 SCC 41 (</a:t>
            </a:r>
            <a:r>
              <a:rPr lang="en-US" dirty="0" err="1"/>
              <a:t>CanLII</a:t>
            </a:r>
            <a:r>
              <a:rPr lang="en-US" dirty="0"/>
              <a:t>)</a:t>
            </a:r>
          </a:p>
        </p:txBody>
      </p:sp>
      <p:sp>
        <p:nvSpPr>
          <p:cNvPr id="3" name="Content Placeholder 2">
            <a:extLst>
              <a:ext uri="{FF2B5EF4-FFF2-40B4-BE49-F238E27FC236}">
                <a16:creationId xmlns:a16="http://schemas.microsoft.com/office/drawing/2014/main" id="{0751FE36-E4A9-0D46-A425-CC06F3DF3420}"/>
              </a:ext>
            </a:extLst>
          </p:cNvPr>
          <p:cNvSpPr>
            <a:spLocks noGrp="1"/>
          </p:cNvSpPr>
          <p:nvPr>
            <p:ph idx="1"/>
          </p:nvPr>
        </p:nvSpPr>
        <p:spPr>
          <a:xfrm>
            <a:off x="98854" y="2397211"/>
            <a:ext cx="11998411" cy="4460789"/>
          </a:xfrm>
        </p:spPr>
        <p:txBody>
          <a:bodyPr>
            <a:normAutofit fontScale="92500" lnSpcReduction="20000"/>
          </a:bodyPr>
          <a:lstStyle/>
          <a:p>
            <a:r>
              <a:rPr lang="en-US" sz="1800" dirty="0"/>
              <a:t>Harold Williams and the victim where in a relationship for a year that ended in November 1992. Williams had tested positive for HIV but did not tell the victim. Williams received counselling by healthcare professionals about HIV, its transmission, safter practices, and his duty to disclose his HIV status to sexual partners. However, he continued to practice unprotected sex with the victim. After the relationship ended, Williams’ partner tested positive for HIV. Williams was arrested, charged, and </a:t>
            </a:r>
            <a:r>
              <a:rPr lang="en-US" sz="1800" i="1" dirty="0">
                <a:solidFill>
                  <a:schemeClr val="accent1">
                    <a:lumMod val="75000"/>
                  </a:schemeClr>
                </a:solidFill>
              </a:rPr>
              <a:t>convicted of aggravated assault </a:t>
            </a:r>
            <a:r>
              <a:rPr lang="en-US" sz="1800" dirty="0"/>
              <a:t>but was </a:t>
            </a:r>
            <a:r>
              <a:rPr lang="en-US" sz="1800" b="1" u="sng" dirty="0"/>
              <a:t>acquitted</a:t>
            </a:r>
            <a:r>
              <a:rPr lang="en-US" sz="1800" dirty="0"/>
              <a:t> on appeal. The Court of Appeal </a:t>
            </a:r>
            <a:r>
              <a:rPr lang="en-US" sz="1800" b="1" u="sng" dirty="0"/>
              <a:t>substituted a conviction </a:t>
            </a:r>
            <a:r>
              <a:rPr lang="en-US" sz="1800" dirty="0"/>
              <a:t>for </a:t>
            </a:r>
            <a:r>
              <a:rPr lang="en-US" sz="1800" i="1" dirty="0">
                <a:solidFill>
                  <a:schemeClr val="accent1">
                    <a:lumMod val="75000"/>
                  </a:schemeClr>
                </a:solidFill>
              </a:rPr>
              <a:t>attempted aggravated assault</a:t>
            </a:r>
            <a:r>
              <a:rPr lang="en-US" sz="1800" dirty="0"/>
              <a:t>. It ruled that the crim of attempted aggravated assault must establish intent. The Crown did not like this decision and appealed to the Supreme Court of Canada. In 2001, the Supreme Court of Canada unanimously (7-0) upheld this decision. There was no way to prove the victim did not have AIDS before having sexual relations with Williams. </a:t>
            </a:r>
          </a:p>
          <a:p>
            <a:pPr marL="457200" indent="-457200">
              <a:buAutoNum type="arabicPeriod"/>
            </a:pPr>
            <a:r>
              <a:rPr lang="en-US" sz="1800" dirty="0"/>
              <a:t>Was there intent, recklessness, or criminal negligence in this case? Explain.</a:t>
            </a:r>
          </a:p>
          <a:p>
            <a:pPr marL="457200" indent="-457200">
              <a:buAutoNum type="arabicPeriod"/>
            </a:pPr>
            <a:r>
              <a:rPr lang="en-US" sz="1800" dirty="0"/>
              <a:t>If Williams had another sexually transmitted disease, do you think he would have been charged with aggravated assault? Why or why not?</a:t>
            </a:r>
          </a:p>
          <a:p>
            <a:pPr marL="457200" indent="-457200">
              <a:buAutoNum type="arabicPeriod"/>
            </a:pPr>
            <a:r>
              <a:rPr lang="en-US" sz="1800" dirty="0"/>
              <a:t>Did Williams demonstrate motive to harm the victim?</a:t>
            </a:r>
          </a:p>
          <a:p>
            <a:pPr marL="457200" indent="-457200">
              <a:buAutoNum type="arabicPeriod"/>
            </a:pPr>
            <a:r>
              <a:rPr lang="en-US" sz="1800" dirty="0"/>
              <a:t>Critics have denounced the Supreme Court’s decision as sexist and a setback for female victims of sexual abuse. Do you agree or disagree? Explain.</a:t>
            </a:r>
          </a:p>
        </p:txBody>
      </p:sp>
    </p:spTree>
    <p:extLst>
      <p:ext uri="{BB962C8B-B14F-4D97-AF65-F5344CB8AC3E}">
        <p14:creationId xmlns:p14="http://schemas.microsoft.com/office/powerpoint/2010/main" val="2637203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7E3CE-8731-0F46-BB30-3C2ED292AE55}"/>
              </a:ext>
            </a:extLst>
          </p:cNvPr>
          <p:cNvSpPr>
            <a:spLocks noGrp="1"/>
          </p:cNvSpPr>
          <p:nvPr>
            <p:ph type="title"/>
          </p:nvPr>
        </p:nvSpPr>
        <p:spPr/>
        <p:txBody>
          <a:bodyPr/>
          <a:lstStyle/>
          <a:p>
            <a:r>
              <a:rPr lang="en-US" dirty="0"/>
              <a:t>Actus Reus &amp; </a:t>
            </a:r>
            <a:r>
              <a:rPr lang="en-US" dirty="0" err="1"/>
              <a:t>Mens</a:t>
            </a:r>
            <a:r>
              <a:rPr lang="en-US" dirty="0"/>
              <a:t> Rea</a:t>
            </a:r>
          </a:p>
        </p:txBody>
      </p:sp>
      <p:sp>
        <p:nvSpPr>
          <p:cNvPr id="3" name="Content Placeholder 2">
            <a:extLst>
              <a:ext uri="{FF2B5EF4-FFF2-40B4-BE49-F238E27FC236}">
                <a16:creationId xmlns:a16="http://schemas.microsoft.com/office/drawing/2014/main" id="{A69DF183-CD8B-DA46-A68A-0977C4A10B5F}"/>
              </a:ext>
            </a:extLst>
          </p:cNvPr>
          <p:cNvSpPr>
            <a:spLocks noGrp="1"/>
          </p:cNvSpPr>
          <p:nvPr>
            <p:ph idx="1"/>
          </p:nvPr>
        </p:nvSpPr>
        <p:spPr/>
        <p:txBody>
          <a:bodyPr/>
          <a:lstStyle/>
          <a:p>
            <a:r>
              <a:rPr lang="en-US" dirty="0"/>
              <a:t>Actus Reus:  A Latin phrase meaning ‘wrongful deed’. It is the physical or guilty act, omission, or state of being that constitutes a crime.</a:t>
            </a:r>
          </a:p>
          <a:p>
            <a:r>
              <a:rPr lang="en-US" dirty="0" err="1"/>
              <a:t>Mens</a:t>
            </a:r>
            <a:r>
              <a:rPr lang="en-US" dirty="0"/>
              <a:t> Rea: A Latin phrases meaning ‘a guilty mind’. The mental element of one’s criminal actions.</a:t>
            </a:r>
          </a:p>
          <a:p>
            <a:r>
              <a:rPr lang="en-US" dirty="0"/>
              <a:t>The Crown must prove both beyond a reasonable doubt. The crown must prove the identity of the accused for example and based on the facts the intent of the person. </a:t>
            </a:r>
          </a:p>
          <a:p>
            <a:r>
              <a:rPr lang="en-US" i="1" dirty="0">
                <a:solidFill>
                  <a:schemeClr val="accent1">
                    <a:lumMod val="75000"/>
                  </a:schemeClr>
                </a:solidFill>
              </a:rPr>
              <a:t>Why do you think proving intent so challenging?</a:t>
            </a:r>
          </a:p>
        </p:txBody>
      </p:sp>
    </p:spTree>
    <p:extLst>
      <p:ext uri="{BB962C8B-B14F-4D97-AF65-F5344CB8AC3E}">
        <p14:creationId xmlns:p14="http://schemas.microsoft.com/office/powerpoint/2010/main" val="1882588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8F117-001B-0F4D-98D4-A6CFBFDF5160}"/>
              </a:ext>
            </a:extLst>
          </p:cNvPr>
          <p:cNvSpPr>
            <a:spLocks noGrp="1"/>
          </p:cNvSpPr>
          <p:nvPr>
            <p:ph type="title"/>
          </p:nvPr>
        </p:nvSpPr>
        <p:spPr/>
        <p:txBody>
          <a:bodyPr/>
          <a:lstStyle/>
          <a:p>
            <a:r>
              <a:rPr lang="en-US" dirty="0"/>
              <a:t>R. v. Parks, 1992 </a:t>
            </a:r>
            <a:r>
              <a:rPr lang="en-US" dirty="0" err="1"/>
              <a:t>CanLII</a:t>
            </a:r>
            <a:r>
              <a:rPr lang="en-US" dirty="0"/>
              <a:t> (S.C.C.)</a:t>
            </a:r>
          </a:p>
        </p:txBody>
      </p:sp>
      <p:sp>
        <p:nvSpPr>
          <p:cNvPr id="3" name="Content Placeholder 2">
            <a:extLst>
              <a:ext uri="{FF2B5EF4-FFF2-40B4-BE49-F238E27FC236}">
                <a16:creationId xmlns:a16="http://schemas.microsoft.com/office/drawing/2014/main" id="{0E1B5365-04AE-5F43-921E-8279281E321E}"/>
              </a:ext>
            </a:extLst>
          </p:cNvPr>
          <p:cNvSpPr>
            <a:spLocks noGrp="1"/>
          </p:cNvSpPr>
          <p:nvPr>
            <p:ph idx="1"/>
          </p:nvPr>
        </p:nvSpPr>
        <p:spPr/>
        <p:txBody>
          <a:bodyPr/>
          <a:lstStyle/>
          <a:p>
            <a:r>
              <a:rPr lang="en-US" dirty="0"/>
              <a:t>Read R. v. Parks and answer the questions on our website.</a:t>
            </a:r>
          </a:p>
        </p:txBody>
      </p:sp>
    </p:spTree>
    <p:extLst>
      <p:ext uri="{BB962C8B-B14F-4D97-AF65-F5344CB8AC3E}">
        <p14:creationId xmlns:p14="http://schemas.microsoft.com/office/powerpoint/2010/main" val="2612359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6D275-1E6E-024C-A957-84A4CDED1476}"/>
              </a:ext>
            </a:extLst>
          </p:cNvPr>
          <p:cNvSpPr>
            <a:spLocks noGrp="1"/>
          </p:cNvSpPr>
          <p:nvPr>
            <p:ph type="title"/>
          </p:nvPr>
        </p:nvSpPr>
        <p:spPr/>
        <p:txBody>
          <a:bodyPr/>
          <a:lstStyle/>
          <a:p>
            <a:r>
              <a:rPr lang="en-US" dirty="0"/>
              <a:t>Elements of A Criminal Offence</a:t>
            </a:r>
          </a:p>
        </p:txBody>
      </p:sp>
      <p:sp>
        <p:nvSpPr>
          <p:cNvPr id="3" name="Content Placeholder 2">
            <a:extLst>
              <a:ext uri="{FF2B5EF4-FFF2-40B4-BE49-F238E27FC236}">
                <a16:creationId xmlns:a16="http://schemas.microsoft.com/office/drawing/2014/main" id="{556F3C38-AC60-7241-855D-0027E271BB34}"/>
              </a:ext>
            </a:extLst>
          </p:cNvPr>
          <p:cNvSpPr>
            <a:spLocks noGrp="1"/>
          </p:cNvSpPr>
          <p:nvPr>
            <p:ph idx="1"/>
          </p:nvPr>
        </p:nvSpPr>
        <p:spPr/>
        <p:txBody>
          <a:bodyPr>
            <a:normAutofit/>
          </a:bodyPr>
          <a:lstStyle/>
          <a:p>
            <a:pPr marL="457200" indent="-457200">
              <a:buAutoNum type="arabicPeriod"/>
            </a:pPr>
            <a:r>
              <a:rPr lang="en-US" dirty="0"/>
              <a:t>Intention</a:t>
            </a:r>
          </a:p>
          <a:p>
            <a:pPr marL="457200" indent="-457200">
              <a:buAutoNum type="arabicPeriod"/>
            </a:pPr>
            <a:r>
              <a:rPr lang="en-US" dirty="0"/>
              <a:t>Willful Blindness</a:t>
            </a:r>
          </a:p>
          <a:p>
            <a:pPr marL="457200" indent="-457200">
              <a:buAutoNum type="arabicPeriod"/>
            </a:pPr>
            <a:r>
              <a:rPr lang="en-US" dirty="0"/>
              <a:t>Recklessness</a:t>
            </a:r>
          </a:p>
          <a:p>
            <a:pPr marL="457200" indent="-457200">
              <a:buAutoNum type="arabicPeriod"/>
            </a:pPr>
            <a:r>
              <a:rPr lang="en-US" dirty="0"/>
              <a:t>Criminal Negligence</a:t>
            </a:r>
          </a:p>
          <a:p>
            <a:pPr marL="457200" indent="-457200">
              <a:buAutoNum type="arabicPeriod"/>
            </a:pPr>
            <a:r>
              <a:rPr lang="en-US" dirty="0"/>
              <a:t>Motive</a:t>
            </a:r>
          </a:p>
          <a:p>
            <a:pPr marL="457200" indent="-457200">
              <a:buAutoNum type="arabicPeriod"/>
            </a:pPr>
            <a:r>
              <a:rPr lang="en-US" dirty="0"/>
              <a:t>Attempt &amp; Conspiracy</a:t>
            </a:r>
          </a:p>
        </p:txBody>
      </p:sp>
    </p:spTree>
    <p:extLst>
      <p:ext uri="{BB962C8B-B14F-4D97-AF65-F5344CB8AC3E}">
        <p14:creationId xmlns:p14="http://schemas.microsoft.com/office/powerpoint/2010/main" val="2348359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42D98E1-37D2-4470-BF74-845E8979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3A7AF118-E911-6D4A-A716-BA8300AEAFAF}"/>
              </a:ext>
            </a:extLst>
          </p:cNvPr>
          <p:cNvSpPr>
            <a:spLocks noGrp="1"/>
          </p:cNvSpPr>
          <p:nvPr>
            <p:ph type="title"/>
          </p:nvPr>
        </p:nvSpPr>
        <p:spPr>
          <a:xfrm>
            <a:off x="525718" y="775403"/>
            <a:ext cx="5512288" cy="1835608"/>
          </a:xfrm>
        </p:spPr>
        <p:txBody>
          <a:bodyPr anchor="t">
            <a:normAutofit/>
          </a:bodyPr>
          <a:lstStyle/>
          <a:p>
            <a:r>
              <a:rPr lang="en-US" dirty="0"/>
              <a:t>Intention</a:t>
            </a:r>
          </a:p>
        </p:txBody>
      </p:sp>
      <p:grpSp>
        <p:nvGrpSpPr>
          <p:cNvPr id="12" name="Graphic 78">
            <a:extLst>
              <a:ext uri="{FF2B5EF4-FFF2-40B4-BE49-F238E27FC236}">
                <a16:creationId xmlns:a16="http://schemas.microsoft.com/office/drawing/2014/main" id="{2EDC2578-BDB0-4118-975D-CFCE02823D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63724" y="776109"/>
            <a:ext cx="972241" cy="45718"/>
            <a:chOff x="4886325" y="3371754"/>
            <a:chExt cx="2418492" cy="113728"/>
          </a:xfrm>
          <a:solidFill>
            <a:schemeClr val="accent1"/>
          </a:solidFill>
        </p:grpSpPr>
        <p:sp>
          <p:nvSpPr>
            <p:cNvPr id="13" name="Graphic 78">
              <a:extLst>
                <a:ext uri="{FF2B5EF4-FFF2-40B4-BE49-F238E27FC236}">
                  <a16:creationId xmlns:a16="http://schemas.microsoft.com/office/drawing/2014/main" id="{FB6536F0-4A9C-46C9-96E9-22CBB33E6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4" name="Graphic 78">
              <a:extLst>
                <a:ext uri="{FF2B5EF4-FFF2-40B4-BE49-F238E27FC236}">
                  <a16:creationId xmlns:a16="http://schemas.microsoft.com/office/drawing/2014/main" id="{DFD6A33A-F889-42D7-ADC2-DD9B88DF060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15" name="Graphic 78">
                <a:extLst>
                  <a:ext uri="{FF2B5EF4-FFF2-40B4-BE49-F238E27FC236}">
                    <a16:creationId xmlns:a16="http://schemas.microsoft.com/office/drawing/2014/main" id="{C375AFD7-9E86-4D19-B86E-C936D33B0D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6" name="Graphic 78">
                <a:extLst>
                  <a:ext uri="{FF2B5EF4-FFF2-40B4-BE49-F238E27FC236}">
                    <a16:creationId xmlns:a16="http://schemas.microsoft.com/office/drawing/2014/main" id="{4102C78E-31A2-4DB3-8790-415EB0B48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7" name="Graphic 78">
                <a:extLst>
                  <a:ext uri="{FF2B5EF4-FFF2-40B4-BE49-F238E27FC236}">
                    <a16:creationId xmlns:a16="http://schemas.microsoft.com/office/drawing/2014/main" id="{4F3E144D-8167-438A-B67F-50F5D9C0C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8" name="Graphic 78">
                <a:extLst>
                  <a:ext uri="{FF2B5EF4-FFF2-40B4-BE49-F238E27FC236}">
                    <a16:creationId xmlns:a16="http://schemas.microsoft.com/office/drawing/2014/main" id="{4BE2135F-02C1-449F-B195-232E9AFDD6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pic>
        <p:nvPicPr>
          <p:cNvPr id="5" name="Picture 4" descr="A picture containing text, blue, sign&#10;&#10;Description automatically generated">
            <a:extLst>
              <a:ext uri="{FF2B5EF4-FFF2-40B4-BE49-F238E27FC236}">
                <a16:creationId xmlns:a16="http://schemas.microsoft.com/office/drawing/2014/main" id="{9D102F83-BA4A-9247-A067-9A7AD4858BD0}"/>
              </a:ext>
            </a:extLst>
          </p:cNvPr>
          <p:cNvPicPr>
            <a:picLocks noChangeAspect="1"/>
          </p:cNvPicPr>
          <p:nvPr/>
        </p:nvPicPr>
        <p:blipFill>
          <a:blip r:embed="rId2"/>
          <a:stretch>
            <a:fillRect/>
          </a:stretch>
        </p:blipFill>
        <p:spPr>
          <a:xfrm>
            <a:off x="391248" y="1693207"/>
            <a:ext cx="5598213" cy="2911070"/>
          </a:xfrm>
          <a:prstGeom prst="rect">
            <a:avLst/>
          </a:prstGeom>
        </p:spPr>
      </p:pic>
      <p:sp>
        <p:nvSpPr>
          <p:cNvPr id="3" name="Content Placeholder 2">
            <a:extLst>
              <a:ext uri="{FF2B5EF4-FFF2-40B4-BE49-F238E27FC236}">
                <a16:creationId xmlns:a16="http://schemas.microsoft.com/office/drawing/2014/main" id="{A24D101A-A4CE-5D48-8411-76A1616CD404}"/>
              </a:ext>
            </a:extLst>
          </p:cNvPr>
          <p:cNvSpPr>
            <a:spLocks noGrp="1"/>
          </p:cNvSpPr>
          <p:nvPr>
            <p:ph idx="1"/>
          </p:nvPr>
        </p:nvSpPr>
        <p:spPr>
          <a:xfrm>
            <a:off x="6444040" y="1114691"/>
            <a:ext cx="4159233" cy="5144455"/>
          </a:xfrm>
        </p:spPr>
        <p:txBody>
          <a:bodyPr>
            <a:normAutofit/>
          </a:bodyPr>
          <a:lstStyle/>
          <a:p>
            <a:pPr>
              <a:lnSpc>
                <a:spcPct val="100000"/>
              </a:lnSpc>
            </a:pPr>
            <a:r>
              <a:rPr lang="en-US" dirty="0"/>
              <a:t>The state of mind of a person who commits an action deliberately and on purpose. </a:t>
            </a:r>
          </a:p>
          <a:p>
            <a:pPr marL="342900" indent="-342900">
              <a:lnSpc>
                <a:spcPct val="100000"/>
              </a:lnSpc>
              <a:buFontTx/>
              <a:buChar char="-"/>
            </a:pPr>
            <a:r>
              <a:rPr lang="en-US" dirty="0"/>
              <a:t>If you go to Walmart and grab a bunch of items and knowingly put one in your pocket with the desire to leave the store without paying. That is intent.</a:t>
            </a:r>
          </a:p>
          <a:p>
            <a:pPr marL="342900" indent="-342900">
              <a:lnSpc>
                <a:spcPct val="100000"/>
              </a:lnSpc>
              <a:buFontTx/>
              <a:buChar char="-"/>
            </a:pPr>
            <a:r>
              <a:rPr lang="en-US" dirty="0"/>
              <a:t>If you go to Walmart, have too many things in your hands and put one thing in your pocket, forget about it, and leave the store, there is no intent </a:t>
            </a:r>
            <a:r>
              <a:rPr lang="en-US" sz="1600" dirty="0"/>
              <a:t>there.</a:t>
            </a:r>
          </a:p>
        </p:txBody>
      </p:sp>
      <p:sp>
        <p:nvSpPr>
          <p:cNvPr id="20" name="Freeform: Shape 19">
            <a:extLst>
              <a:ext uri="{FF2B5EF4-FFF2-40B4-BE49-F238E27FC236}">
                <a16:creationId xmlns:a16="http://schemas.microsoft.com/office/drawing/2014/main" id="{E1BEDD21-8CC9-4E04-B8CF-CE59786DF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66006"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2" name="Group 21">
            <a:extLst>
              <a:ext uri="{FF2B5EF4-FFF2-40B4-BE49-F238E27FC236}">
                <a16:creationId xmlns:a16="http://schemas.microsoft.com/office/drawing/2014/main" id="{A6DA475A-533E-4A16-A83E-0171FFB6D8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10732601" y="5351135"/>
            <a:ext cx="886141" cy="802496"/>
            <a:chOff x="10948005" y="3272152"/>
            <a:chExt cx="868640" cy="786648"/>
          </a:xfrm>
          <a:solidFill>
            <a:schemeClr val="accent1"/>
          </a:solidFill>
        </p:grpSpPr>
        <p:sp>
          <p:nvSpPr>
            <p:cNvPr id="23" name="Freeform: Shape 22">
              <a:extLst>
                <a:ext uri="{FF2B5EF4-FFF2-40B4-BE49-F238E27FC236}">
                  <a16:creationId xmlns:a16="http://schemas.microsoft.com/office/drawing/2014/main" id="{9EB076CD-5E1A-4B4E-8434-EB36C96CD9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4" name="Freeform: Shape 23">
              <a:extLst>
                <a:ext uri="{FF2B5EF4-FFF2-40B4-BE49-F238E27FC236}">
                  <a16:creationId xmlns:a16="http://schemas.microsoft.com/office/drawing/2014/main" id="{F6EB8026-10C9-4869-9F11-AD4C064F9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5" name="Freeform: Shape 24">
              <a:extLst>
                <a:ext uri="{FF2B5EF4-FFF2-40B4-BE49-F238E27FC236}">
                  <a16:creationId xmlns:a16="http://schemas.microsoft.com/office/drawing/2014/main" id="{C49D45E4-020D-4F13-BA0F-A5307EA2A3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6" name="Graphic 12">
              <a:extLst>
                <a:ext uri="{FF2B5EF4-FFF2-40B4-BE49-F238E27FC236}">
                  <a16:creationId xmlns:a16="http://schemas.microsoft.com/office/drawing/2014/main" id="{9C88C3FA-F709-4D00-9E6D-882DB1E28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7" name="Graphic 15">
              <a:extLst>
                <a:ext uri="{FF2B5EF4-FFF2-40B4-BE49-F238E27FC236}">
                  <a16:creationId xmlns:a16="http://schemas.microsoft.com/office/drawing/2014/main" id="{7EDA809C-8B77-4778-9050-82BA49976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8" name="Graphic 15">
              <a:extLst>
                <a:ext uri="{FF2B5EF4-FFF2-40B4-BE49-F238E27FC236}">
                  <a16:creationId xmlns:a16="http://schemas.microsoft.com/office/drawing/2014/main" id="{592CBFFA-9E14-4482-8D59-A989BAD45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D801BD80-BE9E-4AFB-BEF4-435B40BD2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a:extLst>
              <a:ext uri="{FF2B5EF4-FFF2-40B4-BE49-F238E27FC236}">
                <a16:creationId xmlns:a16="http://schemas.microsoft.com/office/drawing/2014/main" id="{4B2C3607-6705-8549-873C-AB654A4BB68D}"/>
              </a:ext>
            </a:extLst>
          </p:cNvPr>
          <p:cNvSpPr txBox="1"/>
          <p:nvPr/>
        </p:nvSpPr>
        <p:spPr>
          <a:xfrm>
            <a:off x="148731" y="4869252"/>
            <a:ext cx="5889276" cy="1754326"/>
          </a:xfrm>
          <a:prstGeom prst="rect">
            <a:avLst/>
          </a:prstGeom>
          <a:noFill/>
        </p:spPr>
        <p:txBody>
          <a:bodyPr wrap="square" rtlCol="0">
            <a:spAutoFit/>
          </a:bodyPr>
          <a:lstStyle/>
          <a:p>
            <a:r>
              <a:rPr lang="en-US" dirty="0"/>
              <a:t>Criminal State of Mind: Actions that result from intent. </a:t>
            </a:r>
            <a:r>
              <a:rPr lang="en-US" i="1" dirty="0">
                <a:solidFill>
                  <a:schemeClr val="accent1">
                    <a:lumMod val="75000"/>
                  </a:schemeClr>
                </a:solidFill>
              </a:rPr>
              <a:t>If you run out of Walmart after knowingly steal the chocolate bar and in that panic run into an elderly woman in the parking lot who falls and injures herself. You are guilty of assault as well as theft.</a:t>
            </a:r>
          </a:p>
          <a:p>
            <a:endParaRPr lang="en-US" dirty="0"/>
          </a:p>
        </p:txBody>
      </p:sp>
    </p:spTree>
    <p:extLst>
      <p:ext uri="{BB962C8B-B14F-4D97-AF65-F5344CB8AC3E}">
        <p14:creationId xmlns:p14="http://schemas.microsoft.com/office/powerpoint/2010/main" val="624562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42D98E1-37D2-4470-BF74-845E8979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1C9BFAF-6CFF-0246-A7B1-5B60D09E1274}"/>
              </a:ext>
            </a:extLst>
          </p:cNvPr>
          <p:cNvSpPr>
            <a:spLocks noGrp="1"/>
          </p:cNvSpPr>
          <p:nvPr>
            <p:ph type="title"/>
          </p:nvPr>
        </p:nvSpPr>
        <p:spPr>
          <a:xfrm>
            <a:off x="525718" y="775403"/>
            <a:ext cx="5512288" cy="1835608"/>
          </a:xfrm>
        </p:spPr>
        <p:txBody>
          <a:bodyPr anchor="t">
            <a:normAutofit/>
          </a:bodyPr>
          <a:lstStyle/>
          <a:p>
            <a:r>
              <a:rPr lang="en-US" dirty="0"/>
              <a:t>Willful Blindness</a:t>
            </a:r>
          </a:p>
        </p:txBody>
      </p:sp>
      <p:grpSp>
        <p:nvGrpSpPr>
          <p:cNvPr id="12" name="Graphic 78">
            <a:extLst>
              <a:ext uri="{FF2B5EF4-FFF2-40B4-BE49-F238E27FC236}">
                <a16:creationId xmlns:a16="http://schemas.microsoft.com/office/drawing/2014/main" id="{2EDC2578-BDB0-4118-975D-CFCE02823D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63724" y="776109"/>
            <a:ext cx="972241" cy="45718"/>
            <a:chOff x="4886325" y="3371754"/>
            <a:chExt cx="2418492" cy="113728"/>
          </a:xfrm>
          <a:solidFill>
            <a:schemeClr val="accent1"/>
          </a:solidFill>
        </p:grpSpPr>
        <p:sp>
          <p:nvSpPr>
            <p:cNvPr id="13" name="Graphic 78">
              <a:extLst>
                <a:ext uri="{FF2B5EF4-FFF2-40B4-BE49-F238E27FC236}">
                  <a16:creationId xmlns:a16="http://schemas.microsoft.com/office/drawing/2014/main" id="{FB6536F0-4A9C-46C9-96E9-22CBB33E6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4" name="Graphic 78">
              <a:extLst>
                <a:ext uri="{FF2B5EF4-FFF2-40B4-BE49-F238E27FC236}">
                  <a16:creationId xmlns:a16="http://schemas.microsoft.com/office/drawing/2014/main" id="{DFD6A33A-F889-42D7-ADC2-DD9B88DF060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15" name="Graphic 78">
                <a:extLst>
                  <a:ext uri="{FF2B5EF4-FFF2-40B4-BE49-F238E27FC236}">
                    <a16:creationId xmlns:a16="http://schemas.microsoft.com/office/drawing/2014/main" id="{C375AFD7-9E86-4D19-B86E-C936D33B0D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6" name="Graphic 78">
                <a:extLst>
                  <a:ext uri="{FF2B5EF4-FFF2-40B4-BE49-F238E27FC236}">
                    <a16:creationId xmlns:a16="http://schemas.microsoft.com/office/drawing/2014/main" id="{4102C78E-31A2-4DB3-8790-415EB0B48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7" name="Graphic 78">
                <a:extLst>
                  <a:ext uri="{FF2B5EF4-FFF2-40B4-BE49-F238E27FC236}">
                    <a16:creationId xmlns:a16="http://schemas.microsoft.com/office/drawing/2014/main" id="{4F3E144D-8167-438A-B67F-50F5D9C0C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8" name="Graphic 78">
                <a:extLst>
                  <a:ext uri="{FF2B5EF4-FFF2-40B4-BE49-F238E27FC236}">
                    <a16:creationId xmlns:a16="http://schemas.microsoft.com/office/drawing/2014/main" id="{4BE2135F-02C1-449F-B195-232E9AFDD6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pic>
        <p:nvPicPr>
          <p:cNvPr id="5" name="Picture 4" descr="A picture containing indoor, stuffed&#10;&#10;Description automatically generated">
            <a:extLst>
              <a:ext uri="{FF2B5EF4-FFF2-40B4-BE49-F238E27FC236}">
                <a16:creationId xmlns:a16="http://schemas.microsoft.com/office/drawing/2014/main" id="{987324D2-8092-6341-BD5E-6C11A0740C0B}"/>
              </a:ext>
            </a:extLst>
          </p:cNvPr>
          <p:cNvPicPr>
            <a:picLocks noChangeAspect="1"/>
          </p:cNvPicPr>
          <p:nvPr/>
        </p:nvPicPr>
        <p:blipFill>
          <a:blip r:embed="rId2"/>
          <a:stretch>
            <a:fillRect/>
          </a:stretch>
        </p:blipFill>
        <p:spPr>
          <a:xfrm>
            <a:off x="482755" y="1693207"/>
            <a:ext cx="5598213" cy="3148994"/>
          </a:xfrm>
          <a:prstGeom prst="rect">
            <a:avLst/>
          </a:prstGeom>
        </p:spPr>
      </p:pic>
      <p:sp>
        <p:nvSpPr>
          <p:cNvPr id="3" name="Content Placeholder 2">
            <a:extLst>
              <a:ext uri="{FF2B5EF4-FFF2-40B4-BE49-F238E27FC236}">
                <a16:creationId xmlns:a16="http://schemas.microsoft.com/office/drawing/2014/main" id="{8D838F1D-5A7A-DD4D-9CF5-FFDA3BCC27E5}"/>
              </a:ext>
            </a:extLst>
          </p:cNvPr>
          <p:cNvSpPr>
            <a:spLocks noGrp="1"/>
          </p:cNvSpPr>
          <p:nvPr>
            <p:ph idx="1"/>
          </p:nvPr>
        </p:nvSpPr>
        <p:spPr>
          <a:xfrm>
            <a:off x="6444040" y="1114691"/>
            <a:ext cx="4159233" cy="5144455"/>
          </a:xfrm>
        </p:spPr>
        <p:txBody>
          <a:bodyPr>
            <a:normAutofit/>
          </a:bodyPr>
          <a:lstStyle/>
          <a:p>
            <a:pPr marL="342900" indent="-342900">
              <a:buFontTx/>
              <a:buChar char="-"/>
            </a:pPr>
            <a:r>
              <a:rPr lang="en-US" dirty="0"/>
              <a:t>The act of deliberately choosing to ignore certain facts or information. When you tell your friends that </a:t>
            </a:r>
            <a:r>
              <a:rPr lang="en-US" i="1" dirty="0">
                <a:solidFill>
                  <a:schemeClr val="accent1">
                    <a:lumMod val="75000"/>
                  </a:schemeClr>
                </a:solidFill>
              </a:rPr>
              <a:t>you ”didn’t see anything” </a:t>
            </a:r>
            <a:r>
              <a:rPr lang="en-US" dirty="0"/>
              <a:t>but you really saw everything.</a:t>
            </a:r>
          </a:p>
          <a:p>
            <a:endParaRPr lang="en-US" dirty="0"/>
          </a:p>
          <a:p>
            <a:r>
              <a:rPr lang="en-US" dirty="0"/>
              <a:t>So your ‘friend’ asks you to give another friend this Walmart teddy bear. You know there are drugs inside, but you pretend not know know. </a:t>
            </a:r>
            <a:r>
              <a:rPr lang="en-US" b="1" dirty="0"/>
              <a:t>You are still guilty.</a:t>
            </a:r>
          </a:p>
        </p:txBody>
      </p:sp>
      <p:sp>
        <p:nvSpPr>
          <p:cNvPr id="20" name="Freeform: Shape 19">
            <a:extLst>
              <a:ext uri="{FF2B5EF4-FFF2-40B4-BE49-F238E27FC236}">
                <a16:creationId xmlns:a16="http://schemas.microsoft.com/office/drawing/2014/main" id="{E1BEDD21-8CC9-4E04-B8CF-CE59786DF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66006"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2" name="Group 21">
            <a:extLst>
              <a:ext uri="{FF2B5EF4-FFF2-40B4-BE49-F238E27FC236}">
                <a16:creationId xmlns:a16="http://schemas.microsoft.com/office/drawing/2014/main" id="{A6DA475A-533E-4A16-A83E-0171FFB6D8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10732601" y="5351135"/>
            <a:ext cx="886141" cy="802496"/>
            <a:chOff x="10948005" y="3272152"/>
            <a:chExt cx="868640" cy="786648"/>
          </a:xfrm>
          <a:solidFill>
            <a:schemeClr val="accent1"/>
          </a:solidFill>
        </p:grpSpPr>
        <p:sp>
          <p:nvSpPr>
            <p:cNvPr id="23" name="Freeform: Shape 22">
              <a:extLst>
                <a:ext uri="{FF2B5EF4-FFF2-40B4-BE49-F238E27FC236}">
                  <a16:creationId xmlns:a16="http://schemas.microsoft.com/office/drawing/2014/main" id="{9EB076CD-5E1A-4B4E-8434-EB36C96CD9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4" name="Freeform: Shape 23">
              <a:extLst>
                <a:ext uri="{FF2B5EF4-FFF2-40B4-BE49-F238E27FC236}">
                  <a16:creationId xmlns:a16="http://schemas.microsoft.com/office/drawing/2014/main" id="{F6EB8026-10C9-4869-9F11-AD4C064F9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5" name="Freeform: Shape 24">
              <a:extLst>
                <a:ext uri="{FF2B5EF4-FFF2-40B4-BE49-F238E27FC236}">
                  <a16:creationId xmlns:a16="http://schemas.microsoft.com/office/drawing/2014/main" id="{C49D45E4-020D-4F13-BA0F-A5307EA2A3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6" name="Graphic 12">
              <a:extLst>
                <a:ext uri="{FF2B5EF4-FFF2-40B4-BE49-F238E27FC236}">
                  <a16:creationId xmlns:a16="http://schemas.microsoft.com/office/drawing/2014/main" id="{9C88C3FA-F709-4D00-9E6D-882DB1E28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7" name="Graphic 15">
              <a:extLst>
                <a:ext uri="{FF2B5EF4-FFF2-40B4-BE49-F238E27FC236}">
                  <a16:creationId xmlns:a16="http://schemas.microsoft.com/office/drawing/2014/main" id="{7EDA809C-8B77-4778-9050-82BA49976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8" name="Graphic 15">
              <a:extLst>
                <a:ext uri="{FF2B5EF4-FFF2-40B4-BE49-F238E27FC236}">
                  <a16:creationId xmlns:a16="http://schemas.microsoft.com/office/drawing/2014/main" id="{592CBFFA-9E14-4482-8D59-A989BAD45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D801BD80-BE9E-4AFB-BEF4-435B40BD2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26464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A7FD4-7885-BE43-BC6E-63FD2E50303C}"/>
              </a:ext>
            </a:extLst>
          </p:cNvPr>
          <p:cNvSpPr>
            <a:spLocks noGrp="1"/>
          </p:cNvSpPr>
          <p:nvPr>
            <p:ph type="title"/>
          </p:nvPr>
        </p:nvSpPr>
        <p:spPr/>
        <p:txBody>
          <a:bodyPr/>
          <a:lstStyle/>
          <a:p>
            <a:r>
              <a:rPr lang="en-US" dirty="0"/>
              <a:t>Recklessness</a:t>
            </a:r>
          </a:p>
        </p:txBody>
      </p:sp>
      <p:sp>
        <p:nvSpPr>
          <p:cNvPr id="3" name="Content Placeholder 2">
            <a:extLst>
              <a:ext uri="{FF2B5EF4-FFF2-40B4-BE49-F238E27FC236}">
                <a16:creationId xmlns:a16="http://schemas.microsoft.com/office/drawing/2014/main" id="{4B230635-BB04-014D-BBB7-C71E01B39FAF}"/>
              </a:ext>
            </a:extLst>
          </p:cNvPr>
          <p:cNvSpPr>
            <a:spLocks noGrp="1"/>
          </p:cNvSpPr>
          <p:nvPr>
            <p:ph idx="1"/>
          </p:nvPr>
        </p:nvSpPr>
        <p:spPr/>
        <p:txBody>
          <a:bodyPr/>
          <a:lstStyle/>
          <a:p>
            <a:r>
              <a:rPr lang="en-US" i="1" dirty="0">
                <a:solidFill>
                  <a:schemeClr val="accent1">
                    <a:lumMod val="75000"/>
                  </a:schemeClr>
                </a:solidFill>
              </a:rPr>
              <a:t>A state of acting carelessly without regard for the consequences of one’s actions.</a:t>
            </a:r>
          </a:p>
          <a:p>
            <a:r>
              <a:rPr lang="en-US" dirty="0"/>
              <a:t>Example: You are driving down the road and are knowingly speeding. You swerve in and out of </a:t>
            </a:r>
            <a:r>
              <a:rPr lang="en-US" dirty="0" err="1"/>
              <a:t>tracffic</a:t>
            </a:r>
            <a:r>
              <a:rPr lang="en-US" dirty="0"/>
              <a:t> because you are trying to get home to watch the game. You then hit another car while you are speeding through a yellow light. You didn’t intend on hitting the care, but your actions are reckless. The person in the other car is injured and you are charged with reckless driving causing bodily harm</a:t>
            </a:r>
            <a:r>
              <a:rPr lang="en-US" b="1" dirty="0">
                <a:solidFill>
                  <a:schemeClr val="accent1">
                    <a:lumMod val="75000"/>
                  </a:schemeClr>
                </a:solidFill>
              </a:rPr>
              <a:t>.</a:t>
            </a:r>
          </a:p>
        </p:txBody>
      </p:sp>
    </p:spTree>
    <p:extLst>
      <p:ext uri="{BB962C8B-B14F-4D97-AF65-F5344CB8AC3E}">
        <p14:creationId xmlns:p14="http://schemas.microsoft.com/office/powerpoint/2010/main" val="1442664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42D98E1-37D2-4470-BF74-845E8979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663D9D9F-2E2C-7A43-8D4C-7F29AD1F66FB}"/>
              </a:ext>
            </a:extLst>
          </p:cNvPr>
          <p:cNvSpPr>
            <a:spLocks noGrp="1"/>
          </p:cNvSpPr>
          <p:nvPr>
            <p:ph type="title"/>
          </p:nvPr>
        </p:nvSpPr>
        <p:spPr>
          <a:xfrm>
            <a:off x="525718" y="775403"/>
            <a:ext cx="5512288" cy="1835608"/>
          </a:xfrm>
        </p:spPr>
        <p:txBody>
          <a:bodyPr anchor="t">
            <a:normAutofit/>
          </a:bodyPr>
          <a:lstStyle/>
          <a:p>
            <a:r>
              <a:rPr lang="en-US" dirty="0"/>
              <a:t>Criminal Negligence</a:t>
            </a:r>
          </a:p>
        </p:txBody>
      </p:sp>
      <p:grpSp>
        <p:nvGrpSpPr>
          <p:cNvPr id="12" name="Graphic 78">
            <a:extLst>
              <a:ext uri="{FF2B5EF4-FFF2-40B4-BE49-F238E27FC236}">
                <a16:creationId xmlns:a16="http://schemas.microsoft.com/office/drawing/2014/main" id="{2EDC2578-BDB0-4118-975D-CFCE02823D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63724" y="776109"/>
            <a:ext cx="972241" cy="45718"/>
            <a:chOff x="4886325" y="3371754"/>
            <a:chExt cx="2418492" cy="113728"/>
          </a:xfrm>
          <a:solidFill>
            <a:schemeClr val="accent1"/>
          </a:solidFill>
        </p:grpSpPr>
        <p:sp>
          <p:nvSpPr>
            <p:cNvPr id="13" name="Graphic 78">
              <a:extLst>
                <a:ext uri="{FF2B5EF4-FFF2-40B4-BE49-F238E27FC236}">
                  <a16:creationId xmlns:a16="http://schemas.microsoft.com/office/drawing/2014/main" id="{FB6536F0-4A9C-46C9-96E9-22CBB33E6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4" name="Graphic 78">
              <a:extLst>
                <a:ext uri="{FF2B5EF4-FFF2-40B4-BE49-F238E27FC236}">
                  <a16:creationId xmlns:a16="http://schemas.microsoft.com/office/drawing/2014/main" id="{DFD6A33A-F889-42D7-ADC2-DD9B88DF060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15" name="Graphic 78">
                <a:extLst>
                  <a:ext uri="{FF2B5EF4-FFF2-40B4-BE49-F238E27FC236}">
                    <a16:creationId xmlns:a16="http://schemas.microsoft.com/office/drawing/2014/main" id="{C375AFD7-9E86-4D19-B86E-C936D33B0D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6" name="Graphic 78">
                <a:extLst>
                  <a:ext uri="{FF2B5EF4-FFF2-40B4-BE49-F238E27FC236}">
                    <a16:creationId xmlns:a16="http://schemas.microsoft.com/office/drawing/2014/main" id="{4102C78E-31A2-4DB3-8790-415EB0B48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7" name="Graphic 78">
                <a:extLst>
                  <a:ext uri="{FF2B5EF4-FFF2-40B4-BE49-F238E27FC236}">
                    <a16:creationId xmlns:a16="http://schemas.microsoft.com/office/drawing/2014/main" id="{4F3E144D-8167-438A-B67F-50F5D9C0C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8" name="Graphic 78">
                <a:extLst>
                  <a:ext uri="{FF2B5EF4-FFF2-40B4-BE49-F238E27FC236}">
                    <a16:creationId xmlns:a16="http://schemas.microsoft.com/office/drawing/2014/main" id="{4BE2135F-02C1-449F-B195-232E9AFDD6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pic>
        <p:nvPicPr>
          <p:cNvPr id="5" name="Picture 4" descr="A picture containing cup, drink, beverage, alcohol&#10;&#10;Description automatically generated">
            <a:extLst>
              <a:ext uri="{FF2B5EF4-FFF2-40B4-BE49-F238E27FC236}">
                <a16:creationId xmlns:a16="http://schemas.microsoft.com/office/drawing/2014/main" id="{B2F7ACAF-7188-7D4E-919B-A7DBE7F77A3F}"/>
              </a:ext>
            </a:extLst>
          </p:cNvPr>
          <p:cNvPicPr>
            <a:picLocks noChangeAspect="1"/>
          </p:cNvPicPr>
          <p:nvPr/>
        </p:nvPicPr>
        <p:blipFill>
          <a:blip r:embed="rId2"/>
          <a:stretch>
            <a:fillRect/>
          </a:stretch>
        </p:blipFill>
        <p:spPr>
          <a:xfrm>
            <a:off x="422914" y="1854503"/>
            <a:ext cx="5598213" cy="3148994"/>
          </a:xfrm>
          <a:prstGeom prst="rect">
            <a:avLst/>
          </a:prstGeom>
        </p:spPr>
      </p:pic>
      <p:sp>
        <p:nvSpPr>
          <p:cNvPr id="3" name="Content Placeholder 2">
            <a:extLst>
              <a:ext uri="{FF2B5EF4-FFF2-40B4-BE49-F238E27FC236}">
                <a16:creationId xmlns:a16="http://schemas.microsoft.com/office/drawing/2014/main" id="{EFF7236E-5A14-E040-9B8C-8FC931EA4A7F}"/>
              </a:ext>
            </a:extLst>
          </p:cNvPr>
          <p:cNvSpPr>
            <a:spLocks noGrp="1"/>
          </p:cNvSpPr>
          <p:nvPr>
            <p:ph idx="1"/>
          </p:nvPr>
        </p:nvSpPr>
        <p:spPr>
          <a:xfrm>
            <a:off x="6444040" y="1114691"/>
            <a:ext cx="4955871" cy="5144455"/>
          </a:xfrm>
        </p:spPr>
        <p:txBody>
          <a:bodyPr>
            <a:normAutofit lnSpcReduction="10000"/>
          </a:bodyPr>
          <a:lstStyle/>
          <a:p>
            <a:r>
              <a:rPr lang="en-US" sz="2400" dirty="0"/>
              <a:t>A wanton and reckless disregard for the lives and safety of other people. This is often what a reasonable person would do vs. an unreasonable person. Ms. T decides to do her science experiments in the school kitchen not the lab and Chef Muto accidently serves her experiments instead of soup causing injury or death. </a:t>
            </a:r>
            <a:r>
              <a:rPr lang="en-US" sz="2400" i="1" dirty="0"/>
              <a:t>A reasonable person would not use the kitchen for science experiments.</a:t>
            </a:r>
          </a:p>
        </p:txBody>
      </p:sp>
      <p:sp>
        <p:nvSpPr>
          <p:cNvPr id="20" name="Freeform: Shape 19">
            <a:extLst>
              <a:ext uri="{FF2B5EF4-FFF2-40B4-BE49-F238E27FC236}">
                <a16:creationId xmlns:a16="http://schemas.microsoft.com/office/drawing/2014/main" id="{E1BEDD21-8CC9-4E04-B8CF-CE59786DF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66006"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2" name="Group 21">
            <a:extLst>
              <a:ext uri="{FF2B5EF4-FFF2-40B4-BE49-F238E27FC236}">
                <a16:creationId xmlns:a16="http://schemas.microsoft.com/office/drawing/2014/main" id="{A6DA475A-533E-4A16-A83E-0171FFB6D8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10732601" y="5351135"/>
            <a:ext cx="886141" cy="802496"/>
            <a:chOff x="10948005" y="3272152"/>
            <a:chExt cx="868640" cy="786648"/>
          </a:xfrm>
          <a:solidFill>
            <a:schemeClr val="accent1"/>
          </a:solidFill>
        </p:grpSpPr>
        <p:sp>
          <p:nvSpPr>
            <p:cNvPr id="23" name="Freeform: Shape 22">
              <a:extLst>
                <a:ext uri="{FF2B5EF4-FFF2-40B4-BE49-F238E27FC236}">
                  <a16:creationId xmlns:a16="http://schemas.microsoft.com/office/drawing/2014/main" id="{9EB076CD-5E1A-4B4E-8434-EB36C96CD9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4" name="Freeform: Shape 23">
              <a:extLst>
                <a:ext uri="{FF2B5EF4-FFF2-40B4-BE49-F238E27FC236}">
                  <a16:creationId xmlns:a16="http://schemas.microsoft.com/office/drawing/2014/main" id="{F6EB8026-10C9-4869-9F11-AD4C064F9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5" name="Freeform: Shape 24">
              <a:extLst>
                <a:ext uri="{FF2B5EF4-FFF2-40B4-BE49-F238E27FC236}">
                  <a16:creationId xmlns:a16="http://schemas.microsoft.com/office/drawing/2014/main" id="{C49D45E4-020D-4F13-BA0F-A5307EA2A3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6" name="Graphic 12">
              <a:extLst>
                <a:ext uri="{FF2B5EF4-FFF2-40B4-BE49-F238E27FC236}">
                  <a16:creationId xmlns:a16="http://schemas.microsoft.com/office/drawing/2014/main" id="{9C88C3FA-F709-4D00-9E6D-882DB1E28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7" name="Graphic 15">
              <a:extLst>
                <a:ext uri="{FF2B5EF4-FFF2-40B4-BE49-F238E27FC236}">
                  <a16:creationId xmlns:a16="http://schemas.microsoft.com/office/drawing/2014/main" id="{7EDA809C-8B77-4778-9050-82BA49976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8" name="Graphic 15">
              <a:extLst>
                <a:ext uri="{FF2B5EF4-FFF2-40B4-BE49-F238E27FC236}">
                  <a16:creationId xmlns:a16="http://schemas.microsoft.com/office/drawing/2014/main" id="{592CBFFA-9E14-4482-8D59-A989BAD45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D801BD80-BE9E-4AFB-BEF4-435B40BD2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07617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3DE3B-738D-C044-84DC-53FF36183EE7}"/>
              </a:ext>
            </a:extLst>
          </p:cNvPr>
          <p:cNvSpPr>
            <a:spLocks noGrp="1"/>
          </p:cNvSpPr>
          <p:nvPr>
            <p:ph type="title"/>
          </p:nvPr>
        </p:nvSpPr>
        <p:spPr>
          <a:xfrm>
            <a:off x="347296" y="292800"/>
            <a:ext cx="11497407" cy="1325563"/>
          </a:xfrm>
        </p:spPr>
        <p:txBody>
          <a:bodyPr/>
          <a:lstStyle/>
          <a:p>
            <a:r>
              <a:rPr lang="en-US" dirty="0"/>
              <a:t>R. v. Collins and French, 2006 BCSC 1531 (</a:t>
            </a:r>
            <a:r>
              <a:rPr lang="en-US" dirty="0" err="1"/>
              <a:t>CanLII</a:t>
            </a:r>
            <a:r>
              <a:rPr lang="en-US" dirty="0"/>
              <a:t>)</a:t>
            </a:r>
          </a:p>
        </p:txBody>
      </p:sp>
      <p:sp>
        <p:nvSpPr>
          <p:cNvPr id="3" name="Content Placeholder 2">
            <a:extLst>
              <a:ext uri="{FF2B5EF4-FFF2-40B4-BE49-F238E27FC236}">
                <a16:creationId xmlns:a16="http://schemas.microsoft.com/office/drawing/2014/main" id="{CEEEC487-82FC-8841-ABD4-1963FF5B34AC}"/>
              </a:ext>
            </a:extLst>
          </p:cNvPr>
          <p:cNvSpPr>
            <a:spLocks noGrp="1"/>
          </p:cNvSpPr>
          <p:nvPr>
            <p:ph idx="1"/>
          </p:nvPr>
        </p:nvSpPr>
        <p:spPr>
          <a:xfrm>
            <a:off x="117944" y="2521885"/>
            <a:ext cx="10904283" cy="4336115"/>
          </a:xfrm>
        </p:spPr>
        <p:txBody>
          <a:bodyPr>
            <a:normAutofit lnSpcReduction="10000"/>
          </a:bodyPr>
          <a:lstStyle/>
          <a:p>
            <a:r>
              <a:rPr lang="en-US" dirty="0"/>
              <a:t>Sometime in the afternoon of December 2</a:t>
            </a:r>
            <a:r>
              <a:rPr lang="en-US" baseline="30000" dirty="0"/>
              <a:t>nd</a:t>
            </a:r>
            <a:r>
              <a:rPr lang="en-US" dirty="0"/>
              <a:t> 2004, victim Thelma Pete was brutally beaten, receiving approximately 25 blows to the head. Later, she was with the accused, Richard Collins and James French, in a darkened entrance to an abandoned school building where the pair were drinking alcohol At approximately 10:00pm, Collins and French took Pete by taxi to French’s apartment. They laid her on the apartment floor and continued to drink. She died from her injuries sometime during the night. </a:t>
            </a:r>
          </a:p>
          <a:p>
            <a:r>
              <a:rPr lang="en-US" dirty="0"/>
              <a:t>Collins and French were charged with manslaughter. The Crown did not allege that they had anything to do with her beating. The Crown argued that they were guilty of manslaughter because their actions amounted to criminal negligence. Interestingly, they would have been in less trouble if they had left Pete to freeze to death instead of taking her with them. This is because the Criminal Code states that everyone is under a legal duty to provide necessities of life to a person on his or her charge if that person is unable to care for themselves.</a:t>
            </a:r>
          </a:p>
          <a:p>
            <a:r>
              <a:rPr lang="en-US" dirty="0"/>
              <a:t>- How do you think the court ruled? Explain.</a:t>
            </a:r>
          </a:p>
        </p:txBody>
      </p:sp>
    </p:spTree>
    <p:extLst>
      <p:ext uri="{BB962C8B-B14F-4D97-AF65-F5344CB8AC3E}">
        <p14:creationId xmlns:p14="http://schemas.microsoft.com/office/powerpoint/2010/main" val="2596592799"/>
      </p:ext>
    </p:extLst>
  </p:cSld>
  <p:clrMapOvr>
    <a:masterClrMapping/>
  </p:clrMapOvr>
</p:sld>
</file>

<file path=ppt/theme/theme1.xml><?xml version="1.0" encoding="utf-8"?>
<a:theme xmlns:a="http://schemas.openxmlformats.org/drawingml/2006/main" name="RocaVTI">
  <a:themeElements>
    <a:clrScheme name="AnalogousFromDarkSeedLeftStep">
      <a:dk1>
        <a:srgbClr val="000000"/>
      </a:dk1>
      <a:lt1>
        <a:srgbClr val="FFFFFF"/>
      </a:lt1>
      <a:dk2>
        <a:srgbClr val="3F3423"/>
      </a:dk2>
      <a:lt2>
        <a:srgbClr val="E8E2E6"/>
      </a:lt2>
      <a:accent1>
        <a:srgbClr val="47B666"/>
      </a:accent1>
      <a:accent2>
        <a:srgbClr val="4BB13B"/>
      </a:accent2>
      <a:accent3>
        <a:srgbClr val="80AF45"/>
      </a:accent3>
      <a:accent4>
        <a:srgbClr val="A3A637"/>
      </a:accent4>
      <a:accent5>
        <a:srgbClr val="C3954D"/>
      </a:accent5>
      <a:accent6>
        <a:srgbClr val="B1523B"/>
      </a:accent6>
      <a:hlink>
        <a:srgbClr val="968032"/>
      </a:hlink>
      <a:folHlink>
        <a:srgbClr val="7F7F7F"/>
      </a:folHlink>
    </a:clrScheme>
    <a:fontScheme name="Custom 36">
      <a:majorFont>
        <a:latin typeface="Georgia Pro Semi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caVTI" id="{D79FE1D1-0489-4A69-8531-D0B8CDC31CBE}" vid="{CEBA7FE6-C04B-474E-964F-B022887AD13B}"/>
    </a:ext>
  </a:extLst>
</a:theme>
</file>

<file path=docProps/app.xml><?xml version="1.0" encoding="utf-8"?>
<Properties xmlns="http://schemas.openxmlformats.org/officeDocument/2006/extended-properties" xmlns:vt="http://schemas.openxmlformats.org/officeDocument/2006/docPropsVTypes">
  <TotalTime>1430</TotalTime>
  <Words>1187</Words>
  <Application>Microsoft Macintosh PowerPoint</Application>
  <PresentationFormat>Widescreen</PresentationFormat>
  <Paragraphs>50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Avenir Next LT Pro</vt:lpstr>
      <vt:lpstr>Avenir Next LT Pro Light</vt:lpstr>
      <vt:lpstr>Georgia Pro Semibold</vt:lpstr>
      <vt:lpstr>RocaVTI</vt:lpstr>
      <vt:lpstr>Elements of a Criminal Offence</vt:lpstr>
      <vt:lpstr>Actus Reus &amp; Mens Rea</vt:lpstr>
      <vt:lpstr>R. v. Parks, 1992 CanLII (S.C.C.)</vt:lpstr>
      <vt:lpstr>Elements of A Criminal Offence</vt:lpstr>
      <vt:lpstr>Intention</vt:lpstr>
      <vt:lpstr>Willful Blindness</vt:lpstr>
      <vt:lpstr>Recklessness</vt:lpstr>
      <vt:lpstr>Criminal Negligence</vt:lpstr>
      <vt:lpstr>R. v. Collins and French, 2006 BCSC 1531 (CanLII)</vt:lpstr>
      <vt:lpstr>Motive</vt:lpstr>
      <vt:lpstr>Attempt &amp; Conspiracy</vt:lpstr>
      <vt:lpstr>R. v. Williams, 2003 SCC 41 (CanLII)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Elements of a Criminal Offence</dc:title>
  <dc:creator>Gord Gord</dc:creator>
  <cp:lastModifiedBy>Gord Gord</cp:lastModifiedBy>
  <cp:revision>9</cp:revision>
  <dcterms:created xsi:type="dcterms:W3CDTF">2022-03-28T14:06:15Z</dcterms:created>
  <dcterms:modified xsi:type="dcterms:W3CDTF">2022-03-29T13:56:56Z</dcterms:modified>
</cp:coreProperties>
</file>