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1"/>
  </p:sldMasterIdLst>
  <p:sldIdLst>
    <p:sldId id="256" r:id="rId2"/>
    <p:sldId id="260" r:id="rId3"/>
    <p:sldId id="261" r:id="rId4"/>
    <p:sldId id="257" r:id="rId5"/>
    <p:sldId id="258" r:id="rId6"/>
    <p:sldId id="259" r:id="rId7"/>
    <p:sldId id="262" r:id="rId8"/>
    <p:sldId id="264" r:id="rId9"/>
    <p:sldId id="265" r:id="rId10"/>
    <p:sldId id="263"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0"/>
  </p:normalViewPr>
  <p:slideViewPr>
    <p:cSldViewPr snapToGrid="0" snapToObjects="1">
      <p:cViewPr varScale="1">
        <p:scale>
          <a:sx n="102" d="100"/>
          <a:sy n="102" d="100"/>
        </p:scale>
        <p:origin x="1920"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251665B-C24A-4702-B522-6A4334602E03}" type="datetimeFigureOut">
              <a:rPr lang="en-US" smtClean="0"/>
              <a:t>8/22/22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7" name="Rectangle 6"/>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1906542"/>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21341" y="449005"/>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CA"/>
              <a:t>Click to edit Master title style</a:t>
            </a:r>
            <a:endParaRPr/>
          </a:p>
        </p:txBody>
      </p:sp>
      <p:sp>
        <p:nvSpPr>
          <p:cNvPr id="3" name="Subtitle 2"/>
          <p:cNvSpPr>
            <a:spLocks noGrp="1"/>
          </p:cNvSpPr>
          <p:nvPr>
            <p:ph type="subTitle" idx="1"/>
          </p:nvPr>
        </p:nvSpPr>
        <p:spPr>
          <a:xfrm>
            <a:off x="476205" y="1532427"/>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CA"/>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B5695E39-91A8-394A-B765-BD6B232AC170}" type="datetimeFigureOut">
              <a:rPr lang="en-US" smtClean="0"/>
              <a:t>8/22/22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D1ACF-0ED5-A845-A1E9-4131E688EF65}" type="slidenum">
              <a:rPr lang="en-US" smtClean="0"/>
              <a:t>‹#›</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CA"/>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B5695E39-91A8-394A-B765-BD6B232AC170}" type="datetimeFigureOut">
              <a:rPr lang="en-US" smtClean="0"/>
              <a:t>8/22/22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D1ACF-0ED5-A845-A1E9-4131E688EF65}"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CA"/>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B5695E39-91A8-394A-B765-BD6B232AC170}" type="datetimeFigureOut">
              <a:rPr lang="en-US" smtClean="0"/>
              <a:t>8/22/22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D1ACF-0ED5-A845-A1E9-4131E688EF65}"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5" name="Date Placeholder 4"/>
          <p:cNvSpPr>
            <a:spLocks noGrp="1"/>
          </p:cNvSpPr>
          <p:nvPr>
            <p:ph type="dt" sz="half" idx="10"/>
          </p:nvPr>
        </p:nvSpPr>
        <p:spPr/>
        <p:txBody>
          <a:bodyPr/>
          <a:lstStyle/>
          <a:p>
            <a:fld id="{B5695E39-91A8-394A-B765-BD6B232AC170}" type="datetimeFigureOut">
              <a:rPr lang="en-US" smtClean="0"/>
              <a:t>8/22/22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D1ACF-0ED5-A845-A1E9-4131E688EF65}" type="slidenum">
              <a:rPr lang="en-US" smtClean="0"/>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CA"/>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CA"/>
              <a:t>Drag picture to placeholder or click icon to add</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CA"/>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B5695E39-91A8-394A-B765-BD6B232AC170}" type="datetimeFigureOut">
              <a:rPr lang="en-US" smtClean="0"/>
              <a:t>8/22/22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D1ACF-0ED5-A845-A1E9-4131E688EF65}" type="slidenum">
              <a:rPr lang="en-US" smtClean="0"/>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a:t>Drag picture to placeholder or click icon to add</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CA"/>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p:txBody>
          <a:bodyPr/>
          <a:lstStyle/>
          <a:p>
            <a:fld id="{B5695E39-91A8-394A-B765-BD6B232AC170}" type="datetimeFigureOut">
              <a:rPr lang="en-US" smtClean="0"/>
              <a:t>8/22/22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D1ACF-0ED5-A845-A1E9-4131E688EF65}"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CA"/>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p:txBody>
          <a:bodyPr/>
          <a:lstStyle/>
          <a:p>
            <a:fld id="{B5695E39-91A8-394A-B765-BD6B232AC170}" type="datetimeFigureOut">
              <a:rPr lang="en-US" smtClean="0"/>
              <a:t>8/22/22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D1ACF-0ED5-A845-A1E9-4131E688EF65}" type="slidenum">
              <a:rPr lang="en-US" smtClean="0"/>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CA"/>
              <a:t>Click to edit Master title style</a:t>
            </a:r>
            <a:endParaRPr/>
          </a:p>
        </p:txBody>
      </p:sp>
      <p:sp>
        <p:nvSpPr>
          <p:cNvPr id="3" name="Content Placeholder 2"/>
          <p:cNvSpPr>
            <a:spLocks noGrp="1"/>
          </p:cNvSpPr>
          <p:nvPr>
            <p:ph idx="1"/>
          </p:nvPr>
        </p:nvSpPr>
        <p:spPr/>
        <p:txBody>
          <a:bodyPr/>
          <a:lstStyle>
            <a:lvl5pPr>
              <a:defRPr/>
            </a:lvl5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10"/>
          </p:nvPr>
        </p:nvSpPr>
        <p:spPr/>
        <p:txBody>
          <a:bodyPr/>
          <a:lstStyle/>
          <a:p>
            <a:fld id="{B5695E39-91A8-394A-B765-BD6B232AC170}" type="datetimeFigureOut">
              <a:rPr lang="en-US" smtClean="0"/>
              <a:t>8/22/22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D1ACF-0ED5-A845-A1E9-4131E688EF6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4251665B-C24A-4702-B522-6A4334602E03}" type="datetimeFigureOut">
              <a:rPr lang="en-US" smtClean="0"/>
              <a:t>8/22/22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CA"/>
              <a:t>Drag picture to placeholder or click icon to add</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CA"/>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CA"/>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CA"/>
              <a:t>Click to edit Master text styles</a:t>
            </a:r>
          </a:p>
        </p:txBody>
      </p:sp>
      <p:sp>
        <p:nvSpPr>
          <p:cNvPr id="4" name="Date Placeholder 3"/>
          <p:cNvSpPr>
            <a:spLocks noGrp="1"/>
          </p:cNvSpPr>
          <p:nvPr>
            <p:ph type="dt" sz="half" idx="10"/>
          </p:nvPr>
        </p:nvSpPr>
        <p:spPr/>
        <p:txBody>
          <a:bodyPr/>
          <a:lstStyle/>
          <a:p>
            <a:fld id="{4251665B-C24A-4702-B522-6A4334602E03}" type="datetimeFigureOut">
              <a:rPr lang="en-US" smtClean="0"/>
              <a:t>8/22/22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D889E0-CAB2-4699-909D-B9A88D47ACBE}"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CA"/>
              <a:t>Drag picture to placeholder or click icon to add</a:t>
            </a:r>
            <a:endParaRPr/>
          </a:p>
        </p:txBody>
      </p:sp>
      <p:sp>
        <p:nvSpPr>
          <p:cNvPr id="4" name="Date Placeholder 3"/>
          <p:cNvSpPr>
            <a:spLocks noGrp="1"/>
          </p:cNvSpPr>
          <p:nvPr>
            <p:ph type="dt" sz="half" idx="10"/>
          </p:nvPr>
        </p:nvSpPr>
        <p:spPr/>
        <p:txBody>
          <a:bodyPr/>
          <a:lstStyle/>
          <a:p>
            <a:fld id="{B5695E39-91A8-394A-B765-BD6B232AC170}" type="datetimeFigureOut">
              <a:rPr lang="en-US" smtClean="0"/>
              <a:t>8/22/22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1D1ACF-0ED5-A845-A1E9-4131E688EF65}" type="slidenum">
              <a:rPr lang="en-US" smtClean="0"/>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CA"/>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CA"/>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5" name="Date Placeholder 4"/>
          <p:cNvSpPr>
            <a:spLocks noGrp="1"/>
          </p:cNvSpPr>
          <p:nvPr>
            <p:ph type="dt" sz="half" idx="10"/>
          </p:nvPr>
        </p:nvSpPr>
        <p:spPr/>
        <p:txBody>
          <a:bodyPr/>
          <a:lstStyle/>
          <a:p>
            <a:fld id="{B5695E39-91A8-394A-B765-BD6B232AC170}" type="datetimeFigureOut">
              <a:rPr lang="en-US" smtClean="0"/>
              <a:t>8/22/22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1D1ACF-0ED5-A845-A1E9-4131E688EF6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CA"/>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7" name="Date Placeholder 6"/>
          <p:cNvSpPr>
            <a:spLocks noGrp="1"/>
          </p:cNvSpPr>
          <p:nvPr>
            <p:ph type="dt" sz="half" idx="10"/>
          </p:nvPr>
        </p:nvSpPr>
        <p:spPr/>
        <p:txBody>
          <a:bodyPr/>
          <a:lstStyle/>
          <a:p>
            <a:fld id="{B5695E39-91A8-394A-B765-BD6B232AC170}" type="datetimeFigureOut">
              <a:rPr lang="en-US" smtClean="0"/>
              <a:t>8/22/22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1D1ACF-0ED5-A845-A1E9-4131E688EF6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CA"/>
              <a:t>Click to edit Master title style</a:t>
            </a:r>
            <a:endParaRPr/>
          </a:p>
        </p:txBody>
      </p:sp>
      <p:sp>
        <p:nvSpPr>
          <p:cNvPr id="3" name="Date Placeholder 2"/>
          <p:cNvSpPr>
            <a:spLocks noGrp="1"/>
          </p:cNvSpPr>
          <p:nvPr>
            <p:ph type="dt" sz="half" idx="10"/>
          </p:nvPr>
        </p:nvSpPr>
        <p:spPr/>
        <p:txBody>
          <a:bodyPr/>
          <a:lstStyle/>
          <a:p>
            <a:fld id="{B5695E39-91A8-394A-B765-BD6B232AC170}" type="datetimeFigureOut">
              <a:rPr lang="en-US" smtClean="0"/>
              <a:t>8/22/22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1D1ACF-0ED5-A845-A1E9-4131E688EF6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695E39-91A8-394A-B765-BD6B232AC170}" type="datetimeFigureOut">
              <a:rPr lang="en-US" smtClean="0"/>
              <a:t>8/22/22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1D1ACF-0ED5-A845-A1E9-4131E688EF65}" type="slidenum">
              <a:rPr lang="en-US" smtClean="0"/>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781503" y="2133600"/>
            <a:ext cx="7076747" cy="39925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B5695E39-91A8-394A-B765-BD6B232AC170}" type="datetimeFigureOut">
              <a:rPr lang="en-US" smtClean="0"/>
              <a:t>8/22/22</a:t>
            </a:fld>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6" name="Slide Number Placeholder 5"/>
          <p:cNvSpPr>
            <a:spLocks noGrp="1"/>
          </p:cNvSpPr>
          <p:nvPr>
            <p:ph type="sldNum" sz="quarter" idx="4"/>
          </p:nvPr>
        </p:nvSpPr>
        <p:spPr>
          <a:xfrm>
            <a:off x="8306459" y="167347"/>
            <a:ext cx="630621" cy="359760"/>
          </a:xfrm>
          <a:prstGeom prst="rect">
            <a:avLst/>
          </a:prstGeom>
        </p:spPr>
        <p:txBody>
          <a:bodyPr vert="horz" lIns="91440" tIns="45720" rIns="91440" bIns="45720" rtlCol="0" anchor="ctr"/>
          <a:lstStyle>
            <a:lvl1pPr algn="r">
              <a:defRPr sz="1400" b="1">
                <a:solidFill>
                  <a:schemeClr val="tx1">
                    <a:lumMod val="85000"/>
                    <a:lumOff val="15000"/>
                  </a:schemeClr>
                </a:solidFill>
              </a:defRPr>
            </a:lvl1pPr>
          </a:lstStyle>
          <a:p>
            <a:fld id="{6A1D1ACF-0ED5-A845-A1E9-4131E688EF65}" type="slidenum">
              <a:rPr lang="en-US" smtClean="0"/>
              <a:t>‹#›</a:t>
            </a:fld>
            <a:endParaRPr lang="en-US"/>
          </a:p>
        </p:txBody>
      </p:sp>
      <p:sp>
        <p:nvSpPr>
          <p:cNvPr id="2" name="Title Placeholder 1"/>
          <p:cNvSpPr>
            <a:spLocks noGrp="1"/>
          </p:cNvSpPr>
          <p:nvPr>
            <p:ph type="title"/>
          </p:nvPr>
        </p:nvSpPr>
        <p:spPr>
          <a:xfrm>
            <a:off x="284163" y="630382"/>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CA"/>
              <a:t>Click to edit Master title style</a:t>
            </a:r>
            <a:endParaRPr/>
          </a:p>
        </p:txBody>
      </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707" r:id="rId16"/>
  </p:sldLayoutIdLst>
  <p:txStyles>
    <p:titleStyle>
      <a:lvl1pPr algn="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Wingdings" pitchFamily="2" charset="2"/>
        <a:buChar char=""/>
        <a:defRPr sz="24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Wingdings" pitchFamily="2" charset="2"/>
        <a:buChar char=""/>
        <a:defRPr sz="22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Wingdings" pitchFamily="2" charset="2"/>
        <a:buChar char=""/>
        <a:defRPr sz="20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Wingdings" pitchFamily="2" charset="2"/>
        <a:buChar char=""/>
        <a:defRPr sz="1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Wingdings" pitchFamily="2" charset="2"/>
        <a:buChar char=""/>
        <a:defRPr sz="1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s://www.youtube.com/watch?v=nTeDJNPDEwU" TargetMode="Externa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3tf6qc51Kb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80_Kmxq025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Issues in Business</a:t>
            </a:r>
          </a:p>
        </p:txBody>
      </p:sp>
      <p:sp>
        <p:nvSpPr>
          <p:cNvPr id="3" name="Subtitle 2"/>
          <p:cNvSpPr>
            <a:spLocks noGrp="1"/>
          </p:cNvSpPr>
          <p:nvPr>
            <p:ph type="subTitle" idx="1"/>
          </p:nvPr>
        </p:nvSpPr>
        <p:spPr/>
        <p:txBody>
          <a:bodyPr>
            <a:normAutofit/>
          </a:bodyPr>
          <a:lstStyle/>
          <a:p>
            <a:r>
              <a:rPr lang="en-US" sz="2400" dirty="0"/>
              <a:t>Culture and </a:t>
            </a:r>
            <a:r>
              <a:rPr lang="en-US" sz="2400" dirty="0" err="1"/>
              <a:t>Labour</a:t>
            </a:r>
            <a:endParaRPr lang="en-US" sz="2400" dirty="0"/>
          </a:p>
        </p:txBody>
      </p:sp>
    </p:spTree>
    <p:extLst>
      <p:ext uri="{BB962C8B-B14F-4D97-AF65-F5344CB8AC3E}">
        <p14:creationId xmlns:p14="http://schemas.microsoft.com/office/powerpoint/2010/main" val="24253861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Unions</a:t>
            </a:r>
          </a:p>
        </p:txBody>
      </p:sp>
      <p:sp>
        <p:nvSpPr>
          <p:cNvPr id="3" name="Content Placeholder 2"/>
          <p:cNvSpPr>
            <a:spLocks noGrp="1"/>
          </p:cNvSpPr>
          <p:nvPr>
            <p:ph idx="1"/>
          </p:nvPr>
        </p:nvSpPr>
        <p:spPr>
          <a:xfrm>
            <a:off x="534689" y="2133600"/>
            <a:ext cx="8323562" cy="3992563"/>
          </a:xfrm>
        </p:spPr>
        <p:txBody>
          <a:bodyPr/>
          <a:lstStyle/>
          <a:p>
            <a:r>
              <a:rPr lang="en-US" dirty="0"/>
              <a:t>“Having a union on your side makes your job and workplace safer and fairer. You get paid better and are more likely to have benefits that help you balance work with life at home. Your heath and ability to do your job become important and your right to fair treatment gets enforced.” (Canadian </a:t>
            </a:r>
            <a:r>
              <a:rPr lang="en-US" dirty="0" err="1"/>
              <a:t>Labour</a:t>
            </a:r>
            <a:r>
              <a:rPr lang="en-US" dirty="0"/>
              <a:t> Congress)</a:t>
            </a:r>
          </a:p>
          <a:p>
            <a:pPr marL="0" indent="0">
              <a:buNone/>
            </a:pPr>
            <a:r>
              <a:rPr lang="en-US" dirty="0"/>
              <a:t>Do you agree? What are some </a:t>
            </a:r>
            <a:r>
              <a:rPr lang="en-US" dirty="0" err="1"/>
              <a:t>benfits</a:t>
            </a:r>
            <a:r>
              <a:rPr lang="en-US" dirty="0"/>
              <a:t> and drawbacks of unions. In your groups create a T-Chart listing what you think the benefits and drawbacks of unions are.</a:t>
            </a:r>
          </a:p>
          <a:p>
            <a:endParaRPr lang="en-US" dirty="0"/>
          </a:p>
        </p:txBody>
      </p:sp>
    </p:spTree>
    <p:extLst>
      <p:ext uri="{BB962C8B-B14F-4D97-AF65-F5344CB8AC3E}">
        <p14:creationId xmlns:p14="http://schemas.microsoft.com/office/powerpoint/2010/main" val="766311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Culture in the Room</a:t>
            </a:r>
          </a:p>
        </p:txBody>
      </p:sp>
      <p:sp>
        <p:nvSpPr>
          <p:cNvPr id="3" name="Content Placeholder 2"/>
          <p:cNvSpPr>
            <a:spLocks noGrp="1"/>
          </p:cNvSpPr>
          <p:nvPr>
            <p:ph idx="1"/>
          </p:nvPr>
        </p:nvSpPr>
        <p:spPr>
          <a:xfrm>
            <a:off x="451143" y="2133600"/>
            <a:ext cx="8407107" cy="3992563"/>
          </a:xfrm>
        </p:spPr>
        <p:txBody>
          <a:bodyPr/>
          <a:lstStyle/>
          <a:p>
            <a:r>
              <a:rPr lang="en-US" dirty="0"/>
              <a:t>Do you think its important to know something about other’s in the classroom’s culture?</a:t>
            </a:r>
          </a:p>
          <a:p>
            <a:r>
              <a:rPr lang="en-US" dirty="0"/>
              <a:t>Do you think its important to know something about your teacher’s background and experiences? Why? What does this do for the classroom?</a:t>
            </a:r>
          </a:p>
          <a:p>
            <a:pPr marL="0" indent="0">
              <a:buNone/>
            </a:pPr>
            <a:r>
              <a:rPr lang="en-US" b="1" i="1" dirty="0">
                <a:solidFill>
                  <a:schemeClr val="tx2"/>
                </a:solidFill>
              </a:rPr>
              <a:t>Discuss this in your groups for 3 minutes. Be prepared to share.</a:t>
            </a:r>
          </a:p>
          <a:p>
            <a:pPr marL="0" indent="0">
              <a:buNone/>
            </a:pPr>
            <a:endParaRPr lang="en-US" dirty="0"/>
          </a:p>
        </p:txBody>
      </p:sp>
    </p:spTree>
    <p:extLst>
      <p:ext uri="{BB962C8B-B14F-4D97-AF65-F5344CB8AC3E}">
        <p14:creationId xmlns:p14="http://schemas.microsoft.com/office/powerpoint/2010/main" val="4237788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 Traits</a:t>
            </a:r>
          </a:p>
        </p:txBody>
      </p:sp>
      <p:pic>
        <p:nvPicPr>
          <p:cNvPr id="5" name="Picture 4" descr="Screen Shot 2018-10-15 at 7.55.5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3725" y="1843874"/>
            <a:ext cx="6830276" cy="4696666"/>
          </a:xfrm>
          <a:prstGeom prst="rect">
            <a:avLst/>
          </a:prstGeom>
        </p:spPr>
      </p:pic>
      <p:sp>
        <p:nvSpPr>
          <p:cNvPr id="6" name="TextBox 5"/>
          <p:cNvSpPr txBox="1"/>
          <p:nvPr/>
        </p:nvSpPr>
        <p:spPr>
          <a:xfrm>
            <a:off x="121776" y="2713628"/>
            <a:ext cx="2800826" cy="3293209"/>
          </a:xfrm>
          <a:prstGeom prst="rect">
            <a:avLst/>
          </a:prstGeom>
          <a:noFill/>
        </p:spPr>
        <p:txBody>
          <a:bodyPr wrap="square" rtlCol="0">
            <a:spAutoFit/>
          </a:bodyPr>
          <a:lstStyle/>
          <a:p>
            <a:r>
              <a:rPr lang="en-US" sz="2600" dirty="0"/>
              <a:t>Do you think culture is learned? Look at the cultural traits, how many do you think you learned? Who / How did you learn them?</a:t>
            </a:r>
          </a:p>
        </p:txBody>
      </p:sp>
    </p:spTree>
    <p:extLst>
      <p:ext uri="{BB962C8B-B14F-4D97-AF65-F5344CB8AC3E}">
        <p14:creationId xmlns:p14="http://schemas.microsoft.com/office/powerpoint/2010/main" val="3519403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Culture and International Business</a:t>
            </a:r>
          </a:p>
        </p:txBody>
      </p:sp>
      <p:sp>
        <p:nvSpPr>
          <p:cNvPr id="3" name="Content Placeholder 2"/>
          <p:cNvSpPr>
            <a:spLocks noGrp="1"/>
          </p:cNvSpPr>
          <p:nvPr>
            <p:ph idx="1"/>
          </p:nvPr>
        </p:nvSpPr>
        <p:spPr>
          <a:xfrm>
            <a:off x="470331" y="1788641"/>
            <a:ext cx="8387920" cy="2648772"/>
          </a:xfrm>
        </p:spPr>
        <p:txBody>
          <a:bodyPr/>
          <a:lstStyle/>
          <a:p>
            <a:r>
              <a:rPr lang="en-US" dirty="0"/>
              <a:t>If you want to import and export or set up a joint venture (business with 2 or more owners) in another country, you need to understand the impact of culture.</a:t>
            </a:r>
          </a:p>
          <a:p>
            <a:r>
              <a:rPr lang="en-US" dirty="0"/>
              <a:t>Failure to understand culture could </a:t>
            </a:r>
            <a:r>
              <a:rPr lang="en-US" dirty="0">
                <a:hlinkClick r:id="rId2"/>
              </a:rPr>
              <a:t>ruin negotiations</a:t>
            </a:r>
            <a:r>
              <a:rPr lang="en-US" dirty="0"/>
              <a:t>, derail marking, cause a </a:t>
            </a:r>
            <a:r>
              <a:rPr lang="en-US" dirty="0" err="1"/>
              <a:t>labour</a:t>
            </a:r>
            <a:r>
              <a:rPr lang="en-US" dirty="0"/>
              <a:t> dispute or in some cases put a person’s life in danger.</a:t>
            </a:r>
          </a:p>
        </p:txBody>
      </p:sp>
      <p:pic>
        <p:nvPicPr>
          <p:cNvPr id="4" name="Picture 3" descr="guide-japanese-dress-cod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9458" y="4091102"/>
            <a:ext cx="3568700" cy="2374900"/>
          </a:xfrm>
          <a:prstGeom prst="rect">
            <a:avLst/>
          </a:prstGeom>
        </p:spPr>
      </p:pic>
      <p:pic>
        <p:nvPicPr>
          <p:cNvPr id="5" name="Picture 4" descr="japanese-crosswalk-peopl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61403" y="4506325"/>
            <a:ext cx="3261608" cy="1959677"/>
          </a:xfrm>
          <a:prstGeom prst="rect">
            <a:avLst/>
          </a:prstGeom>
        </p:spPr>
      </p:pic>
      <p:sp>
        <p:nvSpPr>
          <p:cNvPr id="6" name="TextBox 5"/>
          <p:cNvSpPr txBox="1"/>
          <p:nvPr/>
        </p:nvSpPr>
        <p:spPr>
          <a:xfrm>
            <a:off x="109745" y="4782373"/>
            <a:ext cx="2461403" cy="1631216"/>
          </a:xfrm>
          <a:prstGeom prst="rect">
            <a:avLst/>
          </a:prstGeom>
          <a:noFill/>
        </p:spPr>
        <p:txBody>
          <a:bodyPr wrap="square" rtlCol="0">
            <a:spAutoFit/>
          </a:bodyPr>
          <a:lstStyle/>
          <a:p>
            <a:r>
              <a:rPr lang="en-US" sz="2000" dirty="0">
                <a:solidFill>
                  <a:schemeClr val="tx2"/>
                </a:solidFill>
              </a:rPr>
              <a:t>Look at the two photos, how would you dress in a Japanese negotiation or board meeting?</a:t>
            </a:r>
          </a:p>
        </p:txBody>
      </p:sp>
    </p:spTree>
    <p:extLst>
      <p:ext uri="{BB962C8B-B14F-4D97-AF65-F5344CB8AC3E}">
        <p14:creationId xmlns:p14="http://schemas.microsoft.com/office/powerpoint/2010/main" val="185856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Culture and Products</a:t>
            </a:r>
          </a:p>
        </p:txBody>
      </p:sp>
      <p:sp>
        <p:nvSpPr>
          <p:cNvPr id="3" name="Content Placeholder 2"/>
          <p:cNvSpPr>
            <a:spLocks noGrp="1"/>
          </p:cNvSpPr>
          <p:nvPr>
            <p:ph idx="1"/>
          </p:nvPr>
        </p:nvSpPr>
        <p:spPr/>
        <p:txBody>
          <a:bodyPr/>
          <a:lstStyle/>
          <a:p>
            <a:r>
              <a:rPr lang="en-US" dirty="0"/>
              <a:t>Some products, because of cultural practices have no market. For example Jewish people and Muslims do not eat Pork, so pork is not exported or sold there.</a:t>
            </a:r>
          </a:p>
          <a:p>
            <a:r>
              <a:rPr lang="en-US" dirty="0"/>
              <a:t>In some countries liquor is not permitted as well, and therefore there is no market for that.</a:t>
            </a:r>
          </a:p>
        </p:txBody>
      </p:sp>
      <p:pic>
        <p:nvPicPr>
          <p:cNvPr id="4" name="Picture 3" descr="2279-Can-Pork-label-F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657" y="2133600"/>
            <a:ext cx="1362456" cy="1371600"/>
          </a:xfrm>
          <a:prstGeom prst="rect">
            <a:avLst/>
          </a:prstGeom>
        </p:spPr>
      </p:pic>
    </p:spTree>
    <p:extLst>
      <p:ext uri="{BB962C8B-B14F-4D97-AF65-F5344CB8AC3E}">
        <p14:creationId xmlns:p14="http://schemas.microsoft.com/office/powerpoint/2010/main" val="1559078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Savings Across Cultures</a:t>
            </a:r>
          </a:p>
        </p:txBody>
      </p:sp>
      <p:sp>
        <p:nvSpPr>
          <p:cNvPr id="3" name="Content Placeholder 2"/>
          <p:cNvSpPr>
            <a:spLocks noGrp="1"/>
          </p:cNvSpPr>
          <p:nvPr>
            <p:ph idx="1"/>
          </p:nvPr>
        </p:nvSpPr>
        <p:spPr>
          <a:xfrm>
            <a:off x="1" y="1816081"/>
            <a:ext cx="3909905" cy="4494190"/>
          </a:xfrm>
        </p:spPr>
        <p:txBody>
          <a:bodyPr>
            <a:normAutofit lnSpcReduction="10000"/>
          </a:bodyPr>
          <a:lstStyle/>
          <a:p>
            <a:r>
              <a:rPr lang="en-US" dirty="0"/>
              <a:t>Canadians save short </a:t>
            </a:r>
            <a:r>
              <a:rPr lang="mr-IN" dirty="0"/>
              <a:t>–</a:t>
            </a:r>
            <a:r>
              <a:rPr lang="en-US" dirty="0"/>
              <a:t> term for events like Christmas or long </a:t>
            </a:r>
            <a:r>
              <a:rPr lang="mr-IN" dirty="0"/>
              <a:t>–</a:t>
            </a:r>
            <a:r>
              <a:rPr lang="en-US" dirty="0"/>
              <a:t> term for university or to buy a house. </a:t>
            </a:r>
          </a:p>
          <a:p>
            <a:endParaRPr lang="en-US" dirty="0"/>
          </a:p>
          <a:p>
            <a:r>
              <a:rPr lang="en-US" dirty="0"/>
              <a:t>What are some events that you save for? List them. Are they the same or different as what I would save for.</a:t>
            </a:r>
          </a:p>
          <a:p>
            <a:endParaRPr lang="en-US" dirty="0"/>
          </a:p>
          <a:p>
            <a:endParaRPr lang="en-US" dirty="0"/>
          </a:p>
        </p:txBody>
      </p:sp>
      <p:pic>
        <p:nvPicPr>
          <p:cNvPr id="4" name="Picture 3" descr="toronto christmas market 1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85533" y="1816081"/>
            <a:ext cx="5041757" cy="3185213"/>
          </a:xfrm>
          <a:prstGeom prst="rect">
            <a:avLst/>
          </a:prstGeom>
        </p:spPr>
      </p:pic>
      <p:sp>
        <p:nvSpPr>
          <p:cNvPr id="5" name="TextBox 4"/>
          <p:cNvSpPr txBox="1"/>
          <p:nvPr/>
        </p:nvSpPr>
        <p:spPr>
          <a:xfrm>
            <a:off x="4695229" y="5130440"/>
            <a:ext cx="3859779" cy="400110"/>
          </a:xfrm>
          <a:prstGeom prst="rect">
            <a:avLst/>
          </a:prstGeom>
          <a:noFill/>
        </p:spPr>
        <p:txBody>
          <a:bodyPr wrap="square" rtlCol="0">
            <a:spAutoFit/>
          </a:bodyPr>
          <a:lstStyle/>
          <a:p>
            <a:pPr algn="ctr"/>
            <a:r>
              <a:rPr lang="en-US" sz="2000" b="1" dirty="0">
                <a:solidFill>
                  <a:schemeClr val="accent2">
                    <a:lumMod val="75000"/>
                  </a:schemeClr>
                </a:solidFill>
              </a:rPr>
              <a:t>Toronto Christmas Market</a:t>
            </a:r>
          </a:p>
        </p:txBody>
      </p:sp>
    </p:spTree>
    <p:extLst>
      <p:ext uri="{BB962C8B-B14F-4D97-AF65-F5344CB8AC3E}">
        <p14:creationId xmlns:p14="http://schemas.microsoft.com/office/powerpoint/2010/main" val="4111609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Labour</a:t>
            </a:r>
            <a:r>
              <a:rPr lang="en-US" dirty="0"/>
              <a:t> and Culture</a:t>
            </a:r>
          </a:p>
        </p:txBody>
      </p:sp>
      <p:sp>
        <p:nvSpPr>
          <p:cNvPr id="3" name="Content Placeholder 2"/>
          <p:cNvSpPr>
            <a:spLocks noGrp="1"/>
          </p:cNvSpPr>
          <p:nvPr>
            <p:ph idx="1"/>
          </p:nvPr>
        </p:nvSpPr>
        <p:spPr>
          <a:xfrm>
            <a:off x="434435" y="2133600"/>
            <a:ext cx="8423816" cy="3992563"/>
          </a:xfrm>
        </p:spPr>
        <p:txBody>
          <a:bodyPr>
            <a:normAutofit/>
          </a:bodyPr>
          <a:lstStyle/>
          <a:p>
            <a:r>
              <a:rPr lang="en-US" dirty="0"/>
              <a:t>The LAW: Canadian law places an emphasis on regulating the </a:t>
            </a:r>
            <a:r>
              <a:rPr lang="en-US" dirty="0" err="1"/>
              <a:t>labour</a:t>
            </a:r>
            <a:r>
              <a:rPr lang="en-US" dirty="0"/>
              <a:t> force (minimum wage, hours of work, number of holidays, preventing discrimination, and to prohibit child </a:t>
            </a:r>
            <a:r>
              <a:rPr lang="en-US" dirty="0" err="1"/>
              <a:t>labour</a:t>
            </a:r>
            <a:r>
              <a:rPr lang="en-US" dirty="0"/>
              <a:t>)</a:t>
            </a:r>
          </a:p>
          <a:p>
            <a:pPr marL="0" indent="0">
              <a:buNone/>
            </a:pPr>
            <a:endParaRPr lang="en-US" dirty="0"/>
          </a:p>
        </p:txBody>
      </p:sp>
    </p:spTree>
    <p:extLst>
      <p:ext uri="{BB962C8B-B14F-4D97-AF65-F5344CB8AC3E}">
        <p14:creationId xmlns:p14="http://schemas.microsoft.com/office/powerpoint/2010/main" val="31625605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Child </a:t>
            </a:r>
            <a:r>
              <a:rPr lang="en-US" dirty="0" err="1"/>
              <a:t>Labour</a:t>
            </a:r>
            <a:endParaRPr lang="en-US" dirty="0"/>
          </a:p>
        </p:txBody>
      </p:sp>
      <p:sp>
        <p:nvSpPr>
          <p:cNvPr id="3" name="Content Placeholder 2"/>
          <p:cNvSpPr>
            <a:spLocks noGrp="1"/>
          </p:cNvSpPr>
          <p:nvPr>
            <p:ph idx="1"/>
          </p:nvPr>
        </p:nvSpPr>
        <p:spPr>
          <a:xfrm>
            <a:off x="618233" y="2133600"/>
            <a:ext cx="8240017" cy="3992563"/>
          </a:xfrm>
        </p:spPr>
        <p:txBody>
          <a:bodyPr>
            <a:normAutofit fontScale="92500" lnSpcReduction="10000"/>
          </a:bodyPr>
          <a:lstStyle/>
          <a:p>
            <a:r>
              <a:rPr lang="en-US" dirty="0"/>
              <a:t>Child </a:t>
            </a:r>
            <a:r>
              <a:rPr lang="en-US" dirty="0" err="1"/>
              <a:t>Labour</a:t>
            </a:r>
            <a:r>
              <a:rPr lang="en-US" dirty="0"/>
              <a:t> is prevalent in many nations: </a:t>
            </a:r>
          </a:p>
          <a:p>
            <a:pPr marL="0" indent="0">
              <a:buNone/>
            </a:pPr>
            <a:r>
              <a:rPr lang="en-US" dirty="0">
                <a:solidFill>
                  <a:srgbClr val="953735"/>
                </a:solidFill>
              </a:rPr>
              <a:t>Asia and the Pacific </a:t>
            </a:r>
            <a:r>
              <a:rPr lang="mr-IN" dirty="0"/>
              <a:t>–</a:t>
            </a:r>
            <a:r>
              <a:rPr lang="en-US" dirty="0"/>
              <a:t> 122.3 million</a:t>
            </a:r>
          </a:p>
          <a:p>
            <a:pPr marL="0" indent="0">
              <a:buNone/>
            </a:pPr>
            <a:r>
              <a:rPr lang="en-US" dirty="0">
                <a:solidFill>
                  <a:srgbClr val="953735"/>
                </a:solidFill>
              </a:rPr>
              <a:t>Sub-Saharan Africa </a:t>
            </a:r>
            <a:r>
              <a:rPr lang="mr-IN" dirty="0"/>
              <a:t>–</a:t>
            </a:r>
            <a:r>
              <a:rPr lang="en-US" dirty="0"/>
              <a:t> 49.3 million</a:t>
            </a:r>
          </a:p>
          <a:p>
            <a:pPr marL="0" indent="0">
              <a:buNone/>
            </a:pPr>
            <a:r>
              <a:rPr lang="en-US" dirty="0">
                <a:solidFill>
                  <a:srgbClr val="953735"/>
                </a:solidFill>
              </a:rPr>
              <a:t>Latin America and the Caribbean</a:t>
            </a:r>
            <a:r>
              <a:rPr lang="en-US" dirty="0"/>
              <a:t> </a:t>
            </a:r>
            <a:r>
              <a:rPr lang="mr-IN" dirty="0"/>
              <a:t>–</a:t>
            </a:r>
            <a:r>
              <a:rPr lang="en-US" dirty="0"/>
              <a:t> 5.7 million</a:t>
            </a:r>
          </a:p>
          <a:p>
            <a:pPr marL="0" indent="0">
              <a:buNone/>
            </a:pPr>
            <a:r>
              <a:rPr lang="en-US" dirty="0">
                <a:solidFill>
                  <a:srgbClr val="953735"/>
                </a:solidFill>
              </a:rPr>
              <a:t>Other regions </a:t>
            </a:r>
            <a:r>
              <a:rPr lang="mr-IN" dirty="0"/>
              <a:t>–</a:t>
            </a:r>
            <a:r>
              <a:rPr lang="en-US" dirty="0"/>
              <a:t> 13.4 million</a:t>
            </a:r>
          </a:p>
          <a:p>
            <a:pPr marL="0" indent="0">
              <a:buNone/>
            </a:pPr>
            <a:r>
              <a:rPr lang="en-US" dirty="0"/>
              <a:t>Does this mean it is culturally normal for children to work? Is this ok? How do Canadians / Americans / Europeans contribute to this </a:t>
            </a:r>
            <a:r>
              <a:rPr lang="en-US" dirty="0">
                <a:hlinkClick r:id="rId2"/>
              </a:rPr>
              <a:t>phenomenon</a:t>
            </a:r>
            <a:r>
              <a:rPr lang="en-US" dirty="0"/>
              <a:t>?</a:t>
            </a:r>
          </a:p>
        </p:txBody>
      </p:sp>
    </p:spTree>
    <p:extLst>
      <p:ext uri="{BB962C8B-B14F-4D97-AF65-F5344CB8AC3E}">
        <p14:creationId xmlns:p14="http://schemas.microsoft.com/office/powerpoint/2010/main" val="1166623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Discrimination</a:t>
            </a:r>
          </a:p>
        </p:txBody>
      </p:sp>
      <p:sp>
        <p:nvSpPr>
          <p:cNvPr id="3" name="Content Placeholder 2"/>
          <p:cNvSpPr>
            <a:spLocks noGrp="1"/>
          </p:cNvSpPr>
          <p:nvPr>
            <p:ph idx="1"/>
          </p:nvPr>
        </p:nvSpPr>
        <p:spPr>
          <a:xfrm>
            <a:off x="484561" y="2133601"/>
            <a:ext cx="8373689" cy="2194690"/>
          </a:xfrm>
        </p:spPr>
        <p:txBody>
          <a:bodyPr/>
          <a:lstStyle/>
          <a:p>
            <a:r>
              <a:rPr lang="en-US" dirty="0"/>
              <a:t>Canadian laws prohibit discrimination based upon race, gender, sexual preference disability and age. </a:t>
            </a:r>
          </a:p>
          <a:p>
            <a:r>
              <a:rPr lang="en-US" dirty="0"/>
              <a:t>Do all countries practice this? What about where you are from? Do you think Canada is really as </a:t>
            </a:r>
            <a:r>
              <a:rPr lang="en-US" dirty="0">
                <a:hlinkClick r:id="rId2"/>
              </a:rPr>
              <a:t>perfect</a:t>
            </a:r>
            <a:r>
              <a:rPr lang="en-US" dirty="0"/>
              <a:t> as it says?</a:t>
            </a:r>
          </a:p>
        </p:txBody>
      </p:sp>
    </p:spTree>
    <p:extLst>
      <p:ext uri="{BB962C8B-B14F-4D97-AF65-F5344CB8AC3E}">
        <p14:creationId xmlns:p14="http://schemas.microsoft.com/office/powerpoint/2010/main" val="3383795201"/>
      </p:ext>
    </p:extLst>
  </p:cSld>
  <p:clrMapOvr>
    <a:masterClrMapping/>
  </p:clrMapOvr>
</p:sld>
</file>

<file path=ppt/theme/theme1.xml><?xml version="1.0" encoding="utf-8"?>
<a:theme xmlns:a="http://schemas.openxmlformats.org/drawingml/2006/main" name="Spectr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10349</TotalTime>
  <Words>517</Words>
  <Application>Microsoft Macintosh PowerPoint</Application>
  <PresentationFormat>On-screen Show (4:3)</PresentationFormat>
  <Paragraphs>35</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Calibri</vt:lpstr>
      <vt:lpstr>Corbel</vt:lpstr>
      <vt:lpstr>Wingdings</vt:lpstr>
      <vt:lpstr>Spectrum</vt:lpstr>
      <vt:lpstr>Issues in Business</vt:lpstr>
      <vt:lpstr>Culture in the Room</vt:lpstr>
      <vt:lpstr>Cultural Traits</vt:lpstr>
      <vt:lpstr>Culture and International Business</vt:lpstr>
      <vt:lpstr>Culture and Products</vt:lpstr>
      <vt:lpstr>Savings Across Cultures</vt:lpstr>
      <vt:lpstr>Labour and Culture</vt:lpstr>
      <vt:lpstr>Child Labour</vt:lpstr>
      <vt:lpstr>Discrimination</vt:lpstr>
      <vt:lpstr>Unions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Issues in Busines</dc:title>
  <dc:creator>Gordon Laffin</dc:creator>
  <cp:lastModifiedBy>Gord Gord</cp:lastModifiedBy>
  <cp:revision>19</cp:revision>
  <dcterms:created xsi:type="dcterms:W3CDTF">2018-09-25T16:14:34Z</dcterms:created>
  <dcterms:modified xsi:type="dcterms:W3CDTF">2022-08-22T15:26:49Z</dcterms:modified>
</cp:coreProperties>
</file>