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0" r:id="rId4"/>
    <p:sldId id="259" r:id="rId5"/>
    <p:sldId id="262" r:id="rId6"/>
    <p:sldId id="257" r:id="rId7"/>
    <p:sldId id="267" r:id="rId8"/>
    <p:sldId id="258" r:id="rId9"/>
    <p:sldId id="263" r:id="rId10"/>
    <p:sldId id="268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741"/>
  </p:normalViewPr>
  <p:slideViewPr>
    <p:cSldViewPr snapToGrid="0" snapToObjects="1">
      <p:cViewPr varScale="1">
        <p:scale>
          <a:sx n="108" d="100"/>
          <a:sy n="108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21B6D-D05F-C249-A311-A2AE3211C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C8486B-E1FE-EB48-AC42-129AB9283C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9DA9B-8F34-C447-BB78-24FED501C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A342-1E51-B948-ACAD-F948CB56AD47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2AA0E-22E3-784A-9E87-8E4D275B4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F849D-E12B-F04C-A9AC-17062D9EE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8C750-9B38-584C-974A-CFE8533D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68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BE8C-2696-F847-8650-3FFDDBD97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1D2FB9-5B8B-8C46-9856-343316E42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F6838-69D4-DD40-8EFD-C2CE5D5EA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A342-1E51-B948-ACAD-F948CB56AD47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C6E41-E6E6-C14D-BD49-386DC1AD3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4C16B-71EF-1D41-BF2F-B8A283BD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8C750-9B38-584C-974A-CFE8533D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6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0D339F-ED66-FF46-9AF2-A6B3EBF0BD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6D2C1-8309-0941-8346-4DB6E2407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3E0BE-2D1F-8A42-9B9D-CCEFFB8A2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A342-1E51-B948-ACAD-F948CB56AD47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373FC-9584-7A48-9EEC-AD5428D97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C0A74-CE45-7E40-8D01-2F1764999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8C750-9B38-584C-974A-CFE8533D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30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C1CAB-5846-2248-AA50-241745E41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7D7AB-4CCE-5E4A-9AE3-833CC84A9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8CC9E-0C37-5B4F-8205-12108B23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A342-1E51-B948-ACAD-F948CB56AD47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97492-28CA-C542-AF61-AA571A903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139D9-B30A-5C4D-A86B-975C79DD8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8C750-9B38-584C-974A-CFE8533D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73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C4CF2-6FC7-7746-9CB8-50382D7DE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FB091-E747-F54A-9DAA-592057979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0B2D6-D726-894D-9E6E-9FAD5D0D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A342-1E51-B948-ACAD-F948CB56AD47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8D7A8-DFA9-0748-AE26-AC5EF71C3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F838E-A345-844E-A535-C80DEF11B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8C750-9B38-584C-974A-CFE8533D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89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AB4FD-8B0F-594B-B196-A74B29853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42CB8-5A95-6E4A-8836-F27144C744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D44277-67E6-BC40-8F20-F685B8ACB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F4124B-B8E2-7A45-89D0-EFBC17057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A342-1E51-B948-ACAD-F948CB56AD47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6D6894-236B-8946-8D8A-0E6DE1ED9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372D0-AFC6-BD43-8B59-716C91299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8C750-9B38-584C-974A-CFE8533D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82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7A914-6C8F-1D41-913A-8DE91C89A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B9ECF-C0DB-D149-9113-125A0FF62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F4A85C-4F7E-1542-AE1D-125468163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96CD3B-9EBB-AC42-B498-0012EEAFE0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43D55D-0291-2440-A9F8-389DAEAF72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25E402-715A-BF4A-A3E9-41AED73D6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A342-1E51-B948-ACAD-F948CB56AD47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1CDF02-FF4E-F44F-8B01-4BEC3D32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7EBD2C-E215-BF4F-920C-9FA3EC418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8C750-9B38-584C-974A-CFE8533D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0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16592-C096-F846-9876-F2B63CA2F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98B2B2-C80B-8F45-AA25-351C595A0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A342-1E51-B948-ACAD-F948CB56AD47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02A180-85C9-B74D-B584-85BE62E4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226DEB-BD2D-8144-9961-8CA9375B3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8C750-9B38-584C-974A-CFE8533D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33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E15642-ED8C-A242-A7FD-8C2C539FB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A342-1E51-B948-ACAD-F948CB56AD47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38F239-8105-EB4F-86D4-A2251B2AA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118A1-BBA2-C64D-BD84-5726EEC23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8C750-9B38-584C-974A-CFE8533D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3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BB534-6FA5-0446-8EDD-A0FD99250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B2B52-B2E0-B348-B8FC-62CB3B5C9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5D6729-A872-9141-A820-7DAE6D016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AAACAF-D20D-9741-8C4C-0396523ED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A342-1E51-B948-ACAD-F948CB56AD47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8B52D2-AED6-9848-99DD-E005F3015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C68DCE-9864-C440-842A-EADE88312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8C750-9B38-584C-974A-CFE8533D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69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9C3DC-E67D-8848-BC5E-13037CD3B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A67AAA-199D-EB4E-AF1D-2C2F096884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75DCD2-EE46-2F41-8A22-C4F201FEF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EC7F2A-6142-1247-88F0-9E0E9E305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A342-1E51-B948-ACAD-F948CB56AD47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CE97A2-1419-3544-B938-A332D5938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8EE292-CC23-C642-B4F3-1B11DEE34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8C750-9B38-584C-974A-CFE8533D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58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BB917B-D822-7F40-A6A3-E98943D4E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ABC1-10EC-144A-B49E-C578CE894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471E4-6418-3F42-94EA-5EEDCE4C30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4A342-1E51-B948-ACAD-F948CB56AD47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38FA2-F865-A847-8A31-0A039EB950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458C1-B96A-B643-B89E-0EEEEABCB4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8C750-9B38-584C-974A-CFE8533D3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1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purdue.edu/owl/subject_specific_writing/writing_in_literature/literary_theory_and_schools_of_criticism/critical_race_theory.html" TargetMode="External"/><Relationship Id="rId2" Type="http://schemas.openxmlformats.org/officeDocument/2006/relationships/hyperlink" Target="https://www.teachingtimes.com/critical-race-theory-why-unconscious-bias-training-isnt-enough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6817C4-925B-AF49-B8FF-181037A7C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solidFill>
                  <a:srgbClr val="FFFFFF"/>
                </a:solidFill>
              </a:rPr>
              <a:t>Critical Race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EDFCC7-8A6C-1943-AB6C-4562024083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And Post - Structuralism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35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337C5C-D3C0-C94D-A4EE-36E93A5B7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Path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268D0-7A6B-4748-AA4F-2E7F68521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909" y="649480"/>
            <a:ext cx="6127667" cy="5546047"/>
          </a:xfrm>
        </p:spPr>
        <p:txBody>
          <a:bodyPr anchor="ctr">
            <a:normAutofit/>
          </a:bodyPr>
          <a:lstStyle/>
          <a:p>
            <a:r>
              <a:rPr lang="en-CA" sz="2400" i="1" dirty="0">
                <a:solidFill>
                  <a:schemeClr val="accent1">
                    <a:lumMod val="75000"/>
                  </a:schemeClr>
                </a:solidFill>
              </a:rPr>
              <a:t>In order to be impactful, real anti-racist work must acknowledge the influence that structural racism has on our ideas and material realities and it cannot frame discussions around biases and individual actions.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 (Joshua)</a:t>
            </a:r>
            <a:endParaRPr lang="en-CA" sz="24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8585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2ED9029-64A6-4BAE-BA25-DC2A13D43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34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FABACF-DDBE-415C-8EE1-F7DD68C63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E17A99-1553-4633-ADFB-5CCDCF801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5C3D55-BDA3-9844-AB91-02AE8B1E4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173" y="1608667"/>
            <a:ext cx="2556390" cy="4491015"/>
          </a:xfrm>
        </p:spPr>
        <p:txBody>
          <a:bodyPr anchor="t">
            <a:normAutofit/>
          </a:bodyPr>
          <a:lstStyle/>
          <a:p>
            <a:pPr algn="r"/>
            <a:r>
              <a:rPr lang="en-US" sz="3200">
                <a:solidFill>
                  <a:srgbClr val="FFFFFF"/>
                </a:solidFill>
              </a:rPr>
              <a:t>Not Only Race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A9219-13CD-B14C-876F-57C0AB402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29" y="1608667"/>
            <a:ext cx="6291241" cy="4491015"/>
          </a:xfrm>
        </p:spPr>
        <p:txBody>
          <a:bodyPr>
            <a:normAutofit/>
          </a:bodyPr>
          <a:lstStyle/>
          <a:p>
            <a:r>
              <a:rPr lang="en-CA" sz="2000" dirty="0">
                <a:solidFill>
                  <a:srgbClr val="FFFFFF"/>
                </a:solidFill>
              </a:rPr>
              <a:t>CRT scholars do not only locate an individual’s identity and experience of the world in his or her racial identifications, but also their membership to a specific class, gender, nation, sexual orientation, etc.  (Joshua)</a:t>
            </a:r>
          </a:p>
          <a:p>
            <a:pPr marL="0" indent="0">
              <a:buNone/>
            </a:pPr>
            <a:r>
              <a:rPr lang="en-CA" sz="2000" b="1" i="1" dirty="0">
                <a:solidFill>
                  <a:schemeClr val="tx1">
                    <a:lumMod val="85000"/>
                  </a:schemeClr>
                </a:solidFill>
              </a:rPr>
              <a:t>Example: </a:t>
            </a:r>
            <a:r>
              <a:rPr lang="en-CA" sz="2000" b="1" i="1" dirty="0">
                <a:solidFill>
                  <a:srgbClr val="FFFFFF"/>
                </a:solidFill>
              </a:rPr>
              <a:t>A woman of Asian decent (Chinese) does not share the same experiences as a Black woman of African (Nigerian) decent. Their lived experiences and oppression are not the same.</a:t>
            </a:r>
          </a:p>
          <a:p>
            <a:pPr marL="0" indent="0">
              <a:buNone/>
            </a:pPr>
            <a:r>
              <a:rPr lang="en-CA" sz="2000" b="1" i="1" dirty="0">
                <a:solidFill>
                  <a:schemeClr val="tx1">
                    <a:lumMod val="85000"/>
                  </a:schemeClr>
                </a:solidFill>
              </a:rPr>
              <a:t>Example 2: </a:t>
            </a:r>
            <a:r>
              <a:rPr lang="en-CA" sz="2000" b="1" i="1" dirty="0">
                <a:solidFill>
                  <a:srgbClr val="FFFFFF"/>
                </a:solidFill>
              </a:rPr>
              <a:t>This is also true of a racialized woman who identifies as a lesbian vs. a person identifying as transgender vs. a straight identifying woman.</a:t>
            </a:r>
          </a:p>
          <a:p>
            <a:r>
              <a:rPr lang="en-CA" sz="2000" dirty="0">
                <a:solidFill>
                  <a:srgbClr val="FFFFFF"/>
                </a:solidFill>
              </a:rPr>
              <a:t>As such CRT has contributed to splinter groups focused on Asian American, Latino, and Indian racial experiences. (Purdue)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14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35C3C8-1B21-954D-90EB-683C4E941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Social Truth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3E5F0-E45F-334E-9747-7C144448B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CA" sz="2400" dirty="0">
                <a:solidFill>
                  <a:schemeClr val="accent1">
                    <a:lumMod val="75000"/>
                  </a:schemeClr>
                </a:solidFill>
              </a:rPr>
              <a:t>As Richard Delgado and Jean </a:t>
            </a:r>
            <a:r>
              <a:rPr lang="en-CA" sz="2400" dirty="0" err="1">
                <a:solidFill>
                  <a:schemeClr val="accent1">
                    <a:lumMod val="75000"/>
                  </a:schemeClr>
                </a:solidFill>
              </a:rPr>
              <a:t>Stefancic</a:t>
            </a:r>
            <a:r>
              <a:rPr lang="en-CA" sz="2400" dirty="0">
                <a:solidFill>
                  <a:schemeClr val="accent1">
                    <a:lumMod val="75000"/>
                  </a:schemeClr>
                </a:solidFill>
              </a:rPr>
              <a:t> explain in their introduction to the third edition of </a:t>
            </a:r>
            <a:r>
              <a:rPr lang="en-CA" sz="2400" i="1" dirty="0">
                <a:solidFill>
                  <a:schemeClr val="accent1">
                    <a:lumMod val="75000"/>
                  </a:schemeClr>
                </a:solidFill>
              </a:rPr>
              <a:t>Critical Race Theory: The Cutting Edge</a:t>
            </a:r>
            <a:r>
              <a:rPr lang="en-CA" sz="2400" dirty="0">
                <a:solidFill>
                  <a:schemeClr val="accent1">
                    <a:lumMod val="75000"/>
                  </a:schemeClr>
                </a:solidFill>
              </a:rPr>
              <a:t>, “</a:t>
            </a:r>
            <a:r>
              <a:rPr lang="en-CA" sz="2400" b="1" i="1" dirty="0">
                <a:solidFill>
                  <a:schemeClr val="accent1">
                    <a:lumMod val="75000"/>
                  </a:schemeClr>
                </a:solidFill>
              </a:rPr>
              <a:t>Our social world, with its rules, practices, and assignments of prestige and power, is not fixed; rather, we construct with it words, stories and silence. But we need not acquiesce in arrangements that are unfair and one-sided. By writing and speaking against them, we may hope to contribute to a better, fairer world.</a:t>
            </a:r>
            <a:r>
              <a:rPr lang="en-CA" sz="2400" dirty="0">
                <a:solidFill>
                  <a:schemeClr val="accent1">
                    <a:lumMod val="75000"/>
                  </a:schemeClr>
                </a:solidFill>
              </a:rPr>
              <a:t>” (Purdue)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028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8CAF9F-EA8F-904A-87F7-9C9E24D1E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9688296" cy="1642969"/>
          </a:xfrm>
        </p:spPr>
        <p:txBody>
          <a:bodyPr anchor="b">
            <a:normAutofit/>
          </a:bodyPr>
          <a:lstStyle/>
          <a:p>
            <a:r>
              <a:rPr lang="en-US" sz="4000"/>
              <a:t>Works Cited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EADD0-286E-7A43-B0CA-9CFBCD1E2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9"/>
            <a:ext cx="9688296" cy="3454358"/>
          </a:xfrm>
        </p:spPr>
        <p:txBody>
          <a:bodyPr anchor="t">
            <a:normAutofit/>
          </a:bodyPr>
          <a:lstStyle/>
          <a:p>
            <a:r>
              <a:rPr lang="en-US" sz="2000" dirty="0"/>
              <a:t>Joshua, Vanessa. </a:t>
            </a:r>
            <a:r>
              <a:rPr lang="en-US" sz="2000" u="sng" dirty="0"/>
              <a:t>Critical Race Theory: Why Unconscious Bias Training Isn’t Enough</a:t>
            </a:r>
            <a:r>
              <a:rPr lang="en-US" sz="2000" dirty="0"/>
              <a:t>. Teaching Times., June 7 2021., Accessed October 24 2021. URL: October 24, 2021. URL: </a:t>
            </a:r>
            <a:r>
              <a:rPr lang="en-US" sz="2000" dirty="0">
                <a:hlinkClick r:id="rId2"/>
              </a:rPr>
              <a:t>https://www.teachingtimes.com/critical-race-theory-why-unconscious-bias-training-isnt-enough/</a:t>
            </a:r>
            <a:r>
              <a:rPr lang="en-US" sz="2000" dirty="0"/>
              <a:t> </a:t>
            </a:r>
          </a:p>
          <a:p>
            <a:r>
              <a:rPr lang="en-US" sz="2000" dirty="0"/>
              <a:t>Purdue Writing Lab &amp; The Owl Purdue, </a:t>
            </a:r>
            <a:r>
              <a:rPr lang="en-US" sz="2000" u="sng" dirty="0"/>
              <a:t>Critical Race Theory</a:t>
            </a:r>
            <a:r>
              <a:rPr lang="en-US" sz="2000" dirty="0"/>
              <a:t>., Purdue University. (2021) Accessed October 24, 2021. URL: </a:t>
            </a:r>
            <a:r>
              <a:rPr lang="en-US" sz="2000" dirty="0">
                <a:hlinkClick r:id="rId3"/>
              </a:rPr>
              <a:t>https://owl.purdue.edu/owl/subject_specific_writing/writing_in_literature/literary_theory_and_schools_of_criticism/critical_race_theory.html</a:t>
            </a:r>
            <a:r>
              <a:rPr lang="en-US" sz="2000" dirty="0"/>
              <a:t> </a:t>
            </a:r>
          </a:p>
          <a:p>
            <a:r>
              <a:rPr lang="en-US" sz="2000" dirty="0"/>
              <a:t>Harcourt, Bernard E. </a:t>
            </a:r>
            <a:r>
              <a:rPr lang="en-US" sz="2000" u="sng" dirty="0"/>
              <a:t>An Answer to the Question: ‘What is Post Structuralism’., </a:t>
            </a:r>
            <a:r>
              <a:rPr lang="en-US" sz="2000" dirty="0"/>
              <a:t>Public Law and Legal Theory Working Papers., University of Chicago Law School: Chicago Unbound. No. 156, 2007)pp 1 – 31.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83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65DD91-7711-F945-8FD1-935DE252B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06" y="1608667"/>
            <a:ext cx="2823275" cy="4501127"/>
          </a:xfrm>
        </p:spPr>
        <p:txBody>
          <a:bodyPr anchor="t">
            <a:normAutofit/>
          </a:bodyPr>
          <a:lstStyle/>
          <a:p>
            <a:pPr algn="r"/>
            <a:r>
              <a:rPr lang="en-US" sz="3200">
                <a:solidFill>
                  <a:srgbClr val="FFFFFF"/>
                </a:solidFill>
              </a:rPr>
              <a:t>Structuralism vs. Existentialism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30CB21-2B3F-6841-8DD0-DD038CFFC1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7698" y="1608667"/>
            <a:ext cx="3421958" cy="4501127"/>
          </a:xfrm>
        </p:spPr>
        <p:txBody>
          <a:bodyPr>
            <a:normAutofit fontScale="92500"/>
          </a:bodyPr>
          <a:lstStyle/>
          <a:p>
            <a:r>
              <a:rPr lang="en-US" sz="2400" b="1" dirty="0"/>
              <a:t>Structuralism </a:t>
            </a:r>
            <a:r>
              <a:rPr lang="en-US" sz="2400" dirty="0"/>
              <a:t>= meaning is derived from “</a:t>
            </a:r>
            <a:r>
              <a:rPr lang="en-US" sz="2400" b="1" i="1" dirty="0"/>
              <a:t>relations of difference</a:t>
            </a:r>
            <a:r>
              <a:rPr lang="en-US" sz="2400" dirty="0"/>
              <a:t>” that are “</a:t>
            </a:r>
            <a:r>
              <a:rPr lang="en-US" sz="2400" b="1" i="1" dirty="0"/>
              <a:t>largely subconscious</a:t>
            </a:r>
            <a:r>
              <a:rPr lang="en-US" sz="2400" dirty="0"/>
              <a:t>” and thus “</a:t>
            </a:r>
            <a:r>
              <a:rPr lang="en-US" sz="2400" b="1" i="1" dirty="0"/>
              <a:t>form a structure</a:t>
            </a:r>
            <a:r>
              <a:rPr lang="en-US" sz="2400" dirty="0"/>
              <a:t>” or a </a:t>
            </a:r>
            <a:r>
              <a:rPr lang="en-US" sz="2400" i="1" dirty="0"/>
              <a:t>normality </a:t>
            </a:r>
            <a:r>
              <a:rPr lang="en-US" sz="2400" dirty="0"/>
              <a:t>that is </a:t>
            </a:r>
            <a:r>
              <a:rPr lang="en-US" sz="2400" i="1" dirty="0"/>
              <a:t>true</a:t>
            </a:r>
            <a:r>
              <a:rPr lang="en-US" sz="2400" dirty="0"/>
              <a:t> for others</a:t>
            </a:r>
            <a:r>
              <a:rPr lang="en-US" sz="2400" i="1" dirty="0"/>
              <a:t> </a:t>
            </a:r>
            <a:r>
              <a:rPr lang="en-US" sz="2400" dirty="0"/>
              <a:t>in the structure</a:t>
            </a:r>
            <a:r>
              <a:rPr lang="en-US" sz="2400" i="1" dirty="0"/>
              <a:t> </a:t>
            </a:r>
            <a:r>
              <a:rPr lang="en-US" sz="2400" dirty="0"/>
              <a:t>by </a:t>
            </a:r>
            <a:r>
              <a:rPr lang="en-US" sz="2400" b="1" i="1" dirty="0"/>
              <a:t>emphasizing patters in behavior and belief</a:t>
            </a:r>
            <a:r>
              <a:rPr lang="en-US" sz="2400" dirty="0"/>
              <a:t>.</a:t>
            </a:r>
          </a:p>
          <a:p>
            <a:r>
              <a:rPr lang="en-US" sz="2400" dirty="0"/>
              <a:t>Therefore structures society determine meaning. (Harcourt)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FD2CE9-37FA-644D-845A-0CA62240F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89696" y="1608667"/>
            <a:ext cx="3421957" cy="4501127"/>
          </a:xfrm>
        </p:spPr>
        <p:txBody>
          <a:bodyPr>
            <a:normAutofit fontScale="92500"/>
          </a:bodyPr>
          <a:lstStyle/>
          <a:p>
            <a:r>
              <a:rPr lang="en-US" sz="2400" b="1" dirty="0"/>
              <a:t>Existentialism </a:t>
            </a:r>
            <a:r>
              <a:rPr lang="en-US" sz="2400" dirty="0"/>
              <a:t>= meaning is derived from </a:t>
            </a:r>
            <a:r>
              <a:rPr lang="en-US" sz="2400" b="1" i="1" dirty="0"/>
              <a:t>the individual </a:t>
            </a:r>
            <a:r>
              <a:rPr lang="en-US" sz="2400" dirty="0"/>
              <a:t>creating the meaning. The person and only the person can attribute meaning to actions. (ibid)</a:t>
            </a:r>
          </a:p>
        </p:txBody>
      </p:sp>
    </p:spTree>
    <p:extLst>
      <p:ext uri="{BB962C8B-B14F-4D97-AF65-F5344CB8AC3E}">
        <p14:creationId xmlns:p14="http://schemas.microsoft.com/office/powerpoint/2010/main" val="26724180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66D7F65-E9B6-4775-8355-D095CC73C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CD83E9-8721-854F-B03E-E3124B64F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6" y="502021"/>
            <a:ext cx="6173262" cy="1655483"/>
          </a:xfrm>
        </p:spPr>
        <p:txBody>
          <a:bodyPr anchor="b">
            <a:normAutofit/>
          </a:bodyPr>
          <a:lstStyle/>
          <a:p>
            <a:r>
              <a:rPr lang="en-US" sz="4000"/>
              <a:t>Judith Butler – Post Structuralism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0484C-2E63-F041-8701-63E5C52BF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08518"/>
            <a:ext cx="6173262" cy="3535083"/>
          </a:xfrm>
        </p:spPr>
        <p:txBody>
          <a:bodyPr>
            <a:normAutofit/>
          </a:bodyPr>
          <a:lstStyle/>
          <a:p>
            <a:r>
              <a:rPr lang="en-US" sz="2000" dirty="0"/>
              <a:t>Poststructuralism is the rejection of “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the claims of </a:t>
            </a:r>
            <a:r>
              <a:rPr lang="en-US" sz="2000" i="1" u="sng" dirty="0">
                <a:solidFill>
                  <a:schemeClr val="accent1">
                    <a:lumMod val="75000"/>
                  </a:schemeClr>
                </a:solidFill>
              </a:rPr>
              <a:t>totality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n-US" sz="2000" i="1" u="sng" dirty="0">
                <a:solidFill>
                  <a:schemeClr val="accent1">
                    <a:lumMod val="75000"/>
                  </a:schemeClr>
                </a:solidFill>
              </a:rPr>
              <a:t>universality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 and the presumption of binary structural oppositions that implicitly operate to quell the insistent ambiguity and openness of linguistic and cultural signification</a:t>
            </a:r>
            <a:r>
              <a:rPr lang="en-US" sz="2000" dirty="0"/>
              <a:t>.” (Butler)</a:t>
            </a:r>
          </a:p>
        </p:txBody>
      </p:sp>
      <p:pic>
        <p:nvPicPr>
          <p:cNvPr id="5" name="Picture 4" descr="A picture containing person, wall, person, indoor&#10;&#10;Description automatically generated">
            <a:extLst>
              <a:ext uri="{FF2B5EF4-FFF2-40B4-BE49-F238E27FC236}">
                <a16:creationId xmlns:a16="http://schemas.microsoft.com/office/drawing/2014/main" id="{8290FCF1-57B0-C745-87E8-27DACB5E11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37" r="26387"/>
          <a:stretch/>
        </p:blipFill>
        <p:spPr>
          <a:xfrm>
            <a:off x="8115300" y="-12515"/>
            <a:ext cx="4076700" cy="6418631"/>
          </a:xfrm>
          <a:prstGeom prst="rect">
            <a:avLst/>
          </a:prstGeom>
        </p:spPr>
      </p:pic>
      <p:sp>
        <p:nvSpPr>
          <p:cNvPr id="30" name="Rectangle 18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7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3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CB8B40-E49D-264E-8927-DED73EA51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Post Structuralism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10E57-2CAD-084D-BBE4-DC344C262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en-CA" sz="2000" i="1" dirty="0"/>
              <a:t>“</a:t>
            </a:r>
            <a:r>
              <a:rPr lang="en-CA" sz="2400" i="1" dirty="0"/>
              <a:t>Poststructuralism</a:t>
            </a:r>
            <a:r>
              <a:rPr lang="en-CA" sz="2400" dirty="0"/>
              <a:t> concentrates on the moment when we (society) impose meaning in a space that is no longer characterized by shared social agreement over the structure of meaning.” (Harcourt)</a:t>
            </a:r>
          </a:p>
          <a:p>
            <a:r>
              <a:rPr lang="en-CA" sz="2400" dirty="0"/>
              <a:t>Seeks to address unconscious rules we have developed.</a:t>
            </a:r>
          </a:p>
          <a:p>
            <a:r>
              <a:rPr lang="en-CA" sz="2400" dirty="0"/>
              <a:t>Meaning is imposed to hide “gaps” in knowledge on others. (Harcourt)</a:t>
            </a:r>
          </a:p>
        </p:txBody>
      </p:sp>
    </p:spTree>
    <p:extLst>
      <p:ext uri="{BB962C8B-B14F-4D97-AF65-F5344CB8AC3E}">
        <p14:creationId xmlns:p14="http://schemas.microsoft.com/office/powerpoint/2010/main" val="797552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9C8D46-54D8-4DF1-99A2-E651C7B13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E12BF4D-F47A-41C1-85FC-652E412D3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8591">
            <a:off x="7897613" y="684022"/>
            <a:ext cx="5330585" cy="5218721"/>
          </a:xfrm>
          <a:custGeom>
            <a:avLst/>
            <a:gdLst>
              <a:gd name="connsiteX0" fmla="*/ 4721855 w 5330585"/>
              <a:gd name="connsiteY0" fmla="*/ 4361426 h 5218721"/>
              <a:gd name="connsiteX1" fmla="*/ 3457542 w 5330585"/>
              <a:gd name="connsiteY1" fmla="*/ 5211667 h 5218721"/>
              <a:gd name="connsiteX2" fmla="*/ 3430109 w 5330585"/>
              <a:gd name="connsiteY2" fmla="*/ 5218721 h 5218721"/>
              <a:gd name="connsiteX3" fmla="*/ 0 w 5330585"/>
              <a:gd name="connsiteY3" fmla="*/ 2647363 h 5218721"/>
              <a:gd name="connsiteX4" fmla="*/ 12834 w 5330585"/>
              <a:gd name="connsiteY4" fmla="*/ 2393199 h 5218721"/>
              <a:gd name="connsiteX5" fmla="*/ 2664828 w 5330585"/>
              <a:gd name="connsiteY5" fmla="*/ 0 h 5218721"/>
              <a:gd name="connsiteX6" fmla="*/ 5330585 w 5330585"/>
              <a:gd name="connsiteY6" fmla="*/ 2665757 h 5218721"/>
              <a:gd name="connsiteX7" fmla="*/ 4721855 w 5330585"/>
              <a:gd name="connsiteY7" fmla="*/ 4361426 h 521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0585" h="5218721">
                <a:moveTo>
                  <a:pt x="4721855" y="4361426"/>
                </a:moveTo>
                <a:cubicBezTo>
                  <a:pt x="4395896" y="4756397"/>
                  <a:pt x="3958379" y="5055891"/>
                  <a:pt x="3457542" y="5211667"/>
                </a:cubicBezTo>
                <a:lnTo>
                  <a:pt x="3430109" y="5218721"/>
                </a:lnTo>
                <a:lnTo>
                  <a:pt x="0" y="2647363"/>
                </a:lnTo>
                <a:lnTo>
                  <a:pt x="12834" y="2393199"/>
                </a:lnTo>
                <a:cubicBezTo>
                  <a:pt x="149347" y="1048975"/>
                  <a:pt x="1284587" y="0"/>
                  <a:pt x="2664828" y="0"/>
                </a:cubicBezTo>
                <a:cubicBezTo>
                  <a:pt x="4137085" y="0"/>
                  <a:pt x="5330585" y="1193500"/>
                  <a:pt x="5330585" y="2665757"/>
                </a:cubicBezTo>
                <a:cubicBezTo>
                  <a:pt x="5330585" y="3309870"/>
                  <a:pt x="5102142" y="3900626"/>
                  <a:pt x="4721855" y="4361426"/>
                </a:cubicBezTo>
                <a:close/>
              </a:path>
            </a:pathLst>
          </a:custGeom>
          <a:gradFill>
            <a:gsLst>
              <a:gs pos="16000">
                <a:srgbClr val="000000">
                  <a:alpha val="41000"/>
                </a:srgbClr>
              </a:gs>
              <a:gs pos="85000">
                <a:schemeClr val="accent1">
                  <a:alpha val="25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F055B3-1F95-4ABA-BFE4-A58320A82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65981" cy="448089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FBF53F-BBBA-4974-AD72-0E8CD294E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2622" y="-2"/>
            <a:ext cx="12179371" cy="6400796"/>
          </a:xfrm>
          <a:prstGeom prst="rect">
            <a:avLst/>
          </a:prstGeom>
          <a:gradFill>
            <a:gsLst>
              <a:gs pos="4500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68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767F8B-167E-E74D-8C0B-A025BEBAB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803" y="1201002"/>
            <a:ext cx="7208197" cy="27796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10BAF-66C1-5E47-84B3-B8489DB51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1803" y="4940490"/>
            <a:ext cx="7208197" cy="126511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How is it that we come to believe the meaning we impose in order to hide gaps and ambiguities?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2875D7-3769-4291-959E-9FAD764A7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461" y="0"/>
            <a:ext cx="3214360" cy="6858000"/>
          </a:xfrm>
          <a:prstGeom prst="rect">
            <a:avLst/>
          </a:prstGeom>
          <a:gradFill>
            <a:gsLst>
              <a:gs pos="0">
                <a:srgbClr val="000000">
                  <a:alpha val="41000"/>
                </a:srgbClr>
              </a:gs>
              <a:gs pos="86000">
                <a:schemeClr val="accent1">
                  <a:alpha val="3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924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6C718A-A7CE-E746-A16C-11FA03E5D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9688296" cy="1642969"/>
          </a:xfrm>
        </p:spPr>
        <p:txBody>
          <a:bodyPr anchor="b">
            <a:normAutofit/>
          </a:bodyPr>
          <a:lstStyle/>
          <a:p>
            <a:r>
              <a:rPr lang="en-US" sz="4000"/>
              <a:t>What is Critical Race Theory?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A22C1-B014-444C-B2DF-61F304D93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9"/>
            <a:ext cx="9688296" cy="3454358"/>
          </a:xfrm>
        </p:spPr>
        <p:txBody>
          <a:bodyPr anchor="t">
            <a:normAutofit fontScale="92500" lnSpcReduction="10000"/>
          </a:bodyPr>
          <a:lstStyle/>
          <a:p>
            <a:r>
              <a:rPr lang="en-CA" sz="1800" dirty="0"/>
              <a:t>Born out of Post Structuralism therefore it examines: </a:t>
            </a:r>
            <a:r>
              <a:rPr lang="en-CA" sz="1800" b="1" i="1" dirty="0"/>
              <a:t>subconscious relations of difference that form structures and how we fill gaps in knowledge without input from all members of society. </a:t>
            </a:r>
            <a:r>
              <a:rPr lang="en-CA" sz="1800" dirty="0"/>
              <a:t>(Harcourt)</a:t>
            </a:r>
          </a:p>
          <a:p>
            <a:r>
              <a:rPr lang="en-CA" sz="1800" dirty="0"/>
              <a:t>“Critical race theory (CRT) broadly is a way of explaining how race has been constructed and transformed into racial inequality.” (Joshua)</a:t>
            </a:r>
          </a:p>
          <a:p>
            <a:r>
              <a:rPr lang="en-CA" sz="1800" dirty="0"/>
              <a:t>A core tenet of CRT posits that racism is so deeply entrenched that it is not abnormal, rather it has become the ‘norm’.  (ibid)</a:t>
            </a:r>
          </a:p>
          <a:p>
            <a:r>
              <a:rPr lang="en-CA" sz="1800" dirty="0"/>
              <a:t> CRT emphasises that often “racism does not happen in explicit forms, rather it is more nuanced and subtle, and built into our structures.” (ibid) such as education, healthcare and media.</a:t>
            </a:r>
          </a:p>
          <a:p>
            <a:r>
              <a:rPr lang="en-CA" sz="1800" dirty="0"/>
              <a:t>Theory and interpretation that examines the appearance of race and racism across dominant cultural modes of expression. (Purdue)</a:t>
            </a:r>
          </a:p>
          <a:p>
            <a:r>
              <a:rPr lang="en-CA" sz="1800" dirty="0"/>
              <a:t>Scholars attempt to understand how victims of systemic racism are affected by cultural perceptions of race and how they are able to represent themselves to counter prejudice. (ibid)</a:t>
            </a:r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20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B61519-C998-C648-8494-0FD04A33E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9688296" cy="1642969"/>
          </a:xfrm>
        </p:spPr>
        <p:txBody>
          <a:bodyPr anchor="b">
            <a:normAutofit/>
          </a:bodyPr>
          <a:lstStyle/>
          <a:p>
            <a:r>
              <a:rPr lang="en-US" sz="4000"/>
              <a:t>Racism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CBFDD-665D-174F-9FAB-521DF2936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9"/>
            <a:ext cx="9688296" cy="3454358"/>
          </a:xfrm>
        </p:spPr>
        <p:txBody>
          <a:bodyPr anchor="t">
            <a:normAutofit fontScale="92500" lnSpcReduction="20000"/>
          </a:bodyPr>
          <a:lstStyle/>
          <a:p>
            <a:r>
              <a:rPr lang="en-CA" sz="1800" dirty="0"/>
              <a:t>Racism is not explicit or easy to spot and point out, racism is not just slurs and abuse hurled in the street. Rather, racism is built into our  (</a:t>
            </a:r>
            <a:r>
              <a:rPr lang="en-CA" sz="1800" i="1" dirty="0"/>
              <a:t>Black, Asian and Minority Ethnic</a:t>
            </a:r>
            <a:r>
              <a:rPr lang="en-CA" sz="1800" dirty="0"/>
              <a:t>) structures and institutions, which is why we see system level disparities between BAME people and white people in many aspects of society. (Joshua)</a:t>
            </a:r>
          </a:p>
          <a:p>
            <a:pPr marL="0" indent="0">
              <a:buNone/>
            </a:pPr>
            <a:r>
              <a:rPr lang="en-CA" sz="1800" dirty="0"/>
              <a:t>Unfortunately, over twenty years later institutional racism in the UK continues, this is evident in the fact that:</a:t>
            </a:r>
          </a:p>
          <a:p>
            <a:pPr marL="0" indent="0">
              <a:buNone/>
            </a:pPr>
            <a:r>
              <a:rPr lang="en-CA" sz="1800" b="1" i="1" dirty="0"/>
              <a:t>1. Young BAME people are more likely to be registered on ‘gang’ lists by police;</a:t>
            </a:r>
            <a:endParaRPr lang="en-CA" sz="1800" b="1" dirty="0"/>
          </a:p>
          <a:p>
            <a:pPr marL="0" indent="0">
              <a:buNone/>
            </a:pPr>
            <a:r>
              <a:rPr lang="en-CA" sz="1800" b="1" i="1" dirty="0"/>
              <a:t>2. Black people are still nine times more likely to be stopped and searched than white people;</a:t>
            </a:r>
            <a:endParaRPr lang="en-CA" sz="1800" b="1" dirty="0"/>
          </a:p>
          <a:p>
            <a:pPr marL="0" indent="0">
              <a:buNone/>
            </a:pPr>
            <a:r>
              <a:rPr lang="en-CA" sz="1800" b="1" i="1" dirty="0"/>
              <a:t>3. People in all minority ethnic groups have a higher proportion of people living in overcrowded homes compared to white British people. </a:t>
            </a:r>
            <a:r>
              <a:rPr lang="en-CA" sz="1800" i="1" dirty="0"/>
              <a:t>(ibid)</a:t>
            </a:r>
            <a:endParaRPr lang="en-CA" sz="1800" dirty="0"/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r>
              <a:rPr lang="en-CA" sz="1800" i="1" dirty="0"/>
              <a:t>BAME is a UK term in Canada its BIPOC to explicitly include Indigenous People as well</a:t>
            </a:r>
            <a:br>
              <a:rPr lang="en-CA" sz="1800" dirty="0"/>
            </a:br>
            <a:endParaRPr lang="en-US" sz="1800" dirty="0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57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3AB634-4BBB-9E44-800D-8BC47391C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9688296" cy="1642969"/>
          </a:xfrm>
        </p:spPr>
        <p:txBody>
          <a:bodyPr anchor="b">
            <a:normAutofit/>
          </a:bodyPr>
          <a:lstStyle/>
          <a:p>
            <a:r>
              <a:rPr lang="en-US" sz="400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81286-4C86-C643-B3FB-0158AC6E8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9"/>
            <a:ext cx="9688296" cy="3454358"/>
          </a:xfrm>
        </p:spPr>
        <p:txBody>
          <a:bodyPr anchor="t">
            <a:normAutofit/>
          </a:bodyPr>
          <a:lstStyle/>
          <a:p>
            <a:r>
              <a:rPr lang="en-US" sz="2400" dirty="0"/>
              <a:t>Critical Race Theory </a:t>
            </a:r>
            <a:r>
              <a:rPr lang="en-CA" sz="2400" dirty="0"/>
              <a:t> traces racism in North America through the the legacy of slavery, the Civil Rights Movement, and recent events. </a:t>
            </a:r>
          </a:p>
          <a:p>
            <a:r>
              <a:rPr lang="en-CA" sz="2400" dirty="0"/>
              <a:t>It draws from work by writers like Sojourner Truth, Frederick Douglass, W.E.B. Du </a:t>
            </a:r>
            <a:r>
              <a:rPr lang="en-CA" sz="2400" dirty="0" err="1"/>
              <a:t>Bois</a:t>
            </a:r>
            <a:r>
              <a:rPr lang="en-CA" sz="2400" dirty="0"/>
              <a:t>, Martin Luther King, Jr., and others.</a:t>
            </a:r>
          </a:p>
          <a:p>
            <a:r>
              <a:rPr lang="en-CA" sz="2400" dirty="0"/>
              <a:t>CRT developed into its current form during the mid-1970s with scholars like Derrick Bell, Alan Freeman, and Richard Delgado, who responded to what they identified as dangerously slow progress following Civil Rights in the 1960s. (Purdue)</a:t>
            </a: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76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976AF4-9592-8A44-BAF4-6AF1AF1AF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823" y="962166"/>
            <a:ext cx="3103808" cy="4421876"/>
          </a:xfrm>
        </p:spPr>
        <p:txBody>
          <a:bodyPr anchor="t">
            <a:normAutofit/>
          </a:bodyPr>
          <a:lstStyle/>
          <a:p>
            <a:pPr algn="r"/>
            <a:r>
              <a:rPr lang="en-US" sz="4000"/>
              <a:t>CRT Is Experiential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2523D-8B32-D147-9481-27A8ADC61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8929" y="962167"/>
            <a:ext cx="6858113" cy="4743174"/>
          </a:xfrm>
        </p:spPr>
        <p:txBody>
          <a:bodyPr anchor="t">
            <a:normAutofit/>
          </a:bodyPr>
          <a:lstStyle/>
          <a:p>
            <a:r>
              <a:rPr lang="en-CA" sz="2400" dirty="0"/>
              <a:t>Recognizing racism as a quotidian (</a:t>
            </a:r>
            <a:r>
              <a:rPr lang="en-CA" sz="2400" i="1" dirty="0"/>
              <a:t>occurring in everyday life</a:t>
            </a:r>
            <a:r>
              <a:rPr lang="en-CA" sz="2400" dirty="0"/>
              <a:t>) component of American life manifested in textual sources like literature, film, law, etc. </a:t>
            </a:r>
          </a:p>
          <a:p>
            <a:r>
              <a:rPr lang="en-CA" sz="2400" dirty="0"/>
              <a:t>Attempt to confront the beliefs and practices that enable racism to persist while also challenging these practices in order to seek liberation from systemic racism.</a:t>
            </a:r>
          </a:p>
          <a:p>
            <a:r>
              <a:rPr lang="en-CA" sz="2400" dirty="0"/>
              <a:t>Emphasizes the importance of finding a way for diverse individuals to share their experiences.</a:t>
            </a:r>
          </a:p>
          <a:p>
            <a:pPr marL="0" indent="0">
              <a:buNone/>
            </a:pPr>
            <a:r>
              <a:rPr lang="en-CA" sz="2400" dirty="0"/>
              <a:t>(Purdue)</a:t>
            </a: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76000"/>
                </a:srgbClr>
              </a:gs>
              <a:gs pos="10000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5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5801</TotalTime>
  <Words>1173</Words>
  <Application>Microsoft Macintosh PowerPoint</Application>
  <PresentationFormat>Widescreen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Critical Race Theory</vt:lpstr>
      <vt:lpstr>Structuralism vs. Existentialism </vt:lpstr>
      <vt:lpstr>Judith Butler – Post Structuralism</vt:lpstr>
      <vt:lpstr>Post Structuralism</vt:lpstr>
      <vt:lpstr>Reflection</vt:lpstr>
      <vt:lpstr>What is Critical Race Theory?</vt:lpstr>
      <vt:lpstr>Racism </vt:lpstr>
      <vt:lpstr>History</vt:lpstr>
      <vt:lpstr>CRT Is Experiential</vt:lpstr>
      <vt:lpstr>Path Forward</vt:lpstr>
      <vt:lpstr>Not Only Race</vt:lpstr>
      <vt:lpstr>Social Truth</vt:lpstr>
      <vt:lpstr>Works Cited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Race Theory</dc:title>
  <dc:creator>Gord Gord</dc:creator>
  <cp:lastModifiedBy>Gord Gord</cp:lastModifiedBy>
  <cp:revision>7</cp:revision>
  <dcterms:created xsi:type="dcterms:W3CDTF">2021-10-21T12:09:17Z</dcterms:created>
  <dcterms:modified xsi:type="dcterms:W3CDTF">2021-10-26T12:13:02Z</dcterms:modified>
</cp:coreProperties>
</file>