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75"/>
  </p:normalViewPr>
  <p:slideViewPr>
    <p:cSldViewPr snapToGrid="0" snapToObjects="1">
      <p:cViewPr varScale="1">
        <p:scale>
          <a:sx n="90" d="100"/>
          <a:sy n="90" d="100"/>
        </p:scale>
        <p:origin x="23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2A035-38DC-4FC2-8336-37C57F85319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4A8AE6-F882-42B6-953D-6E7B6857E305}">
      <dgm:prSet/>
      <dgm:spPr/>
      <dgm:t>
        <a:bodyPr/>
        <a:lstStyle/>
        <a:p>
          <a:r>
            <a:rPr lang="en-US"/>
            <a:t>Summary Conviction: A minor criminal offence with less severe punishments, which is usually tried soon after the charge is laide without a preliminary hearing or jury.</a:t>
          </a:r>
        </a:p>
      </dgm:t>
    </dgm:pt>
    <dgm:pt modelId="{ECC1A53A-80AB-41FD-9403-38C729C6E97B}" type="parTrans" cxnId="{4B900E9F-A23F-4020-B2F1-DC304A56C21B}">
      <dgm:prSet/>
      <dgm:spPr/>
      <dgm:t>
        <a:bodyPr/>
        <a:lstStyle/>
        <a:p>
          <a:endParaRPr lang="en-US"/>
        </a:p>
      </dgm:t>
    </dgm:pt>
    <dgm:pt modelId="{F66DA516-5ED2-4B27-8E0C-52E22254F7CF}" type="sibTrans" cxnId="{4B900E9F-A23F-4020-B2F1-DC304A56C21B}">
      <dgm:prSet/>
      <dgm:spPr/>
      <dgm:t>
        <a:bodyPr/>
        <a:lstStyle/>
        <a:p>
          <a:endParaRPr lang="en-US"/>
        </a:p>
      </dgm:t>
    </dgm:pt>
    <dgm:pt modelId="{E89BF999-6D09-4A75-A325-BB96DAD8200F}">
      <dgm:prSet/>
      <dgm:spPr/>
      <dgm:t>
        <a:bodyPr/>
        <a:lstStyle/>
        <a:p>
          <a:r>
            <a:rPr lang="en-US"/>
            <a:t>Indictable Offence: A serious criminal offence with a severe penalty, proceeding by way of a formal court document called an indictment.</a:t>
          </a:r>
        </a:p>
      </dgm:t>
    </dgm:pt>
    <dgm:pt modelId="{CD5462D2-02B0-45DA-BFDB-33757F1A2C02}" type="parTrans" cxnId="{3A0DE9BF-9986-4E3B-9518-E143DF85F215}">
      <dgm:prSet/>
      <dgm:spPr/>
      <dgm:t>
        <a:bodyPr/>
        <a:lstStyle/>
        <a:p>
          <a:endParaRPr lang="en-US"/>
        </a:p>
      </dgm:t>
    </dgm:pt>
    <dgm:pt modelId="{F5075D75-5BCB-42A5-A07B-4D19EC9C8627}" type="sibTrans" cxnId="{3A0DE9BF-9986-4E3B-9518-E143DF85F215}">
      <dgm:prSet/>
      <dgm:spPr/>
      <dgm:t>
        <a:bodyPr/>
        <a:lstStyle/>
        <a:p>
          <a:endParaRPr lang="en-US"/>
        </a:p>
      </dgm:t>
    </dgm:pt>
    <dgm:pt modelId="{4200C663-7231-419B-B74C-451A6B25EC27}">
      <dgm:prSet/>
      <dgm:spPr/>
      <dgm:t>
        <a:bodyPr/>
        <a:lstStyle/>
        <a:p>
          <a:r>
            <a:rPr lang="en-US"/>
            <a:t>Hybrid Offence: A criminal offence proceeding by way of a summary conviction or an indictable offence; the Crown (</a:t>
          </a:r>
          <a:r>
            <a:rPr lang="en-US" b="1"/>
            <a:t>government lawyers</a:t>
          </a:r>
          <a:r>
            <a:rPr lang="en-US"/>
            <a:t>) decides which way to proceed</a:t>
          </a:r>
        </a:p>
      </dgm:t>
    </dgm:pt>
    <dgm:pt modelId="{83C8A8D2-08D3-4906-88F6-0A7E144B846B}" type="parTrans" cxnId="{D025A886-BB4E-4DDA-9DB7-37D581296A23}">
      <dgm:prSet/>
      <dgm:spPr/>
      <dgm:t>
        <a:bodyPr/>
        <a:lstStyle/>
        <a:p>
          <a:endParaRPr lang="en-US"/>
        </a:p>
      </dgm:t>
    </dgm:pt>
    <dgm:pt modelId="{7EAA8FB8-01C2-4BBC-974D-88E8130F45E2}" type="sibTrans" cxnId="{D025A886-BB4E-4DDA-9DB7-37D581296A23}">
      <dgm:prSet/>
      <dgm:spPr/>
      <dgm:t>
        <a:bodyPr/>
        <a:lstStyle/>
        <a:p>
          <a:endParaRPr lang="en-US"/>
        </a:p>
      </dgm:t>
    </dgm:pt>
    <dgm:pt modelId="{FD543A3A-AA4E-884F-B0C8-1A8C16901C6B}" type="pres">
      <dgm:prSet presAssocID="{B512A035-38DC-4FC2-8336-37C57F853195}" presName="linear" presStyleCnt="0">
        <dgm:presLayoutVars>
          <dgm:animLvl val="lvl"/>
          <dgm:resizeHandles val="exact"/>
        </dgm:presLayoutVars>
      </dgm:prSet>
      <dgm:spPr/>
    </dgm:pt>
    <dgm:pt modelId="{5A7D95DC-9F4D-4C4E-9938-F06B45BE0BD2}" type="pres">
      <dgm:prSet presAssocID="{7D4A8AE6-F882-42B6-953D-6E7B6857E305}" presName="parentText" presStyleLbl="node1" presStyleIdx="0" presStyleCnt="3">
        <dgm:presLayoutVars>
          <dgm:chMax val="0"/>
          <dgm:bulletEnabled val="1"/>
        </dgm:presLayoutVars>
      </dgm:prSet>
      <dgm:spPr/>
    </dgm:pt>
    <dgm:pt modelId="{A5D5349F-1F26-FA44-9C46-3AB250AC7E9C}" type="pres">
      <dgm:prSet presAssocID="{F66DA516-5ED2-4B27-8E0C-52E22254F7CF}" presName="spacer" presStyleCnt="0"/>
      <dgm:spPr/>
    </dgm:pt>
    <dgm:pt modelId="{200DAC68-5FF7-2249-8C69-BDFF6EB2D5EF}" type="pres">
      <dgm:prSet presAssocID="{E89BF999-6D09-4A75-A325-BB96DAD8200F}" presName="parentText" presStyleLbl="node1" presStyleIdx="1" presStyleCnt="3">
        <dgm:presLayoutVars>
          <dgm:chMax val="0"/>
          <dgm:bulletEnabled val="1"/>
        </dgm:presLayoutVars>
      </dgm:prSet>
      <dgm:spPr/>
    </dgm:pt>
    <dgm:pt modelId="{E5E5BC83-9E18-194B-838A-57B06F932902}" type="pres">
      <dgm:prSet presAssocID="{F5075D75-5BCB-42A5-A07B-4D19EC9C8627}" presName="spacer" presStyleCnt="0"/>
      <dgm:spPr/>
    </dgm:pt>
    <dgm:pt modelId="{6B267AAE-C36C-D647-9C69-7335ACE5A15D}" type="pres">
      <dgm:prSet presAssocID="{4200C663-7231-419B-B74C-451A6B25EC27}" presName="parentText" presStyleLbl="node1" presStyleIdx="2" presStyleCnt="3">
        <dgm:presLayoutVars>
          <dgm:chMax val="0"/>
          <dgm:bulletEnabled val="1"/>
        </dgm:presLayoutVars>
      </dgm:prSet>
      <dgm:spPr/>
    </dgm:pt>
  </dgm:ptLst>
  <dgm:cxnLst>
    <dgm:cxn modelId="{45E8431E-C0A3-3944-B082-AE92ABACFE65}" type="presOf" srcId="{E89BF999-6D09-4A75-A325-BB96DAD8200F}" destId="{200DAC68-5FF7-2249-8C69-BDFF6EB2D5EF}" srcOrd="0" destOrd="0" presId="urn:microsoft.com/office/officeart/2005/8/layout/vList2"/>
    <dgm:cxn modelId="{D954F14C-3348-3441-BE05-12685020E8B0}" type="presOf" srcId="{4200C663-7231-419B-B74C-451A6B25EC27}" destId="{6B267AAE-C36C-D647-9C69-7335ACE5A15D}" srcOrd="0" destOrd="0" presId="urn:microsoft.com/office/officeart/2005/8/layout/vList2"/>
    <dgm:cxn modelId="{F8B89F77-8A9E-CC47-953A-B8685B224836}" type="presOf" srcId="{B512A035-38DC-4FC2-8336-37C57F853195}" destId="{FD543A3A-AA4E-884F-B0C8-1A8C16901C6B}" srcOrd="0" destOrd="0" presId="urn:microsoft.com/office/officeart/2005/8/layout/vList2"/>
    <dgm:cxn modelId="{D025A886-BB4E-4DDA-9DB7-37D581296A23}" srcId="{B512A035-38DC-4FC2-8336-37C57F853195}" destId="{4200C663-7231-419B-B74C-451A6B25EC27}" srcOrd="2" destOrd="0" parTransId="{83C8A8D2-08D3-4906-88F6-0A7E144B846B}" sibTransId="{7EAA8FB8-01C2-4BBC-974D-88E8130F45E2}"/>
    <dgm:cxn modelId="{3C81168A-FF93-7A49-9ED9-734973EDA86D}" type="presOf" srcId="{7D4A8AE6-F882-42B6-953D-6E7B6857E305}" destId="{5A7D95DC-9F4D-4C4E-9938-F06B45BE0BD2}" srcOrd="0" destOrd="0" presId="urn:microsoft.com/office/officeart/2005/8/layout/vList2"/>
    <dgm:cxn modelId="{4B900E9F-A23F-4020-B2F1-DC304A56C21B}" srcId="{B512A035-38DC-4FC2-8336-37C57F853195}" destId="{7D4A8AE6-F882-42B6-953D-6E7B6857E305}" srcOrd="0" destOrd="0" parTransId="{ECC1A53A-80AB-41FD-9403-38C729C6E97B}" sibTransId="{F66DA516-5ED2-4B27-8E0C-52E22254F7CF}"/>
    <dgm:cxn modelId="{3A0DE9BF-9986-4E3B-9518-E143DF85F215}" srcId="{B512A035-38DC-4FC2-8336-37C57F853195}" destId="{E89BF999-6D09-4A75-A325-BB96DAD8200F}" srcOrd="1" destOrd="0" parTransId="{CD5462D2-02B0-45DA-BFDB-33757F1A2C02}" sibTransId="{F5075D75-5BCB-42A5-A07B-4D19EC9C8627}"/>
    <dgm:cxn modelId="{C2052931-363C-C147-81BB-FC69264A0E69}" type="presParOf" srcId="{FD543A3A-AA4E-884F-B0C8-1A8C16901C6B}" destId="{5A7D95DC-9F4D-4C4E-9938-F06B45BE0BD2}" srcOrd="0" destOrd="0" presId="urn:microsoft.com/office/officeart/2005/8/layout/vList2"/>
    <dgm:cxn modelId="{DEF84EF6-0F41-834F-BF36-C7DEC294DCD4}" type="presParOf" srcId="{FD543A3A-AA4E-884F-B0C8-1A8C16901C6B}" destId="{A5D5349F-1F26-FA44-9C46-3AB250AC7E9C}" srcOrd="1" destOrd="0" presId="urn:microsoft.com/office/officeart/2005/8/layout/vList2"/>
    <dgm:cxn modelId="{9AC1ECCD-61D4-EC44-8E6A-CFA1FC3A784F}" type="presParOf" srcId="{FD543A3A-AA4E-884F-B0C8-1A8C16901C6B}" destId="{200DAC68-5FF7-2249-8C69-BDFF6EB2D5EF}" srcOrd="2" destOrd="0" presId="urn:microsoft.com/office/officeart/2005/8/layout/vList2"/>
    <dgm:cxn modelId="{C3B7F2B5-13E3-924C-AAB3-6CB788D9DFE2}" type="presParOf" srcId="{FD543A3A-AA4E-884F-B0C8-1A8C16901C6B}" destId="{E5E5BC83-9E18-194B-838A-57B06F932902}" srcOrd="3" destOrd="0" presId="urn:microsoft.com/office/officeart/2005/8/layout/vList2"/>
    <dgm:cxn modelId="{B6971CE1-2615-304D-8065-230EB8B2A38D}" type="presParOf" srcId="{FD543A3A-AA4E-884F-B0C8-1A8C16901C6B}" destId="{6B267AAE-C36C-D647-9C69-7335ACE5A1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D95DC-9F4D-4C4E-9938-F06B45BE0BD2}">
      <dsp:nvSpPr>
        <dsp:cNvPr id="0" name=""/>
        <dsp:cNvSpPr/>
      </dsp:nvSpPr>
      <dsp:spPr>
        <a:xfrm>
          <a:off x="0" y="484995"/>
          <a:ext cx="5826934" cy="1404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Summary Conviction: A minor criminal offence with less severe punishments, which is usually tried soon after the charge is laide without a preliminary hearing or jury.</a:t>
          </a:r>
        </a:p>
      </dsp:txBody>
      <dsp:txXfrm>
        <a:off x="68538" y="553533"/>
        <a:ext cx="5689858" cy="1266924"/>
      </dsp:txXfrm>
    </dsp:sp>
    <dsp:sp modelId="{200DAC68-5FF7-2249-8C69-BDFF6EB2D5EF}">
      <dsp:nvSpPr>
        <dsp:cNvPr id="0" name=""/>
        <dsp:cNvSpPr/>
      </dsp:nvSpPr>
      <dsp:spPr>
        <a:xfrm>
          <a:off x="0" y="1946596"/>
          <a:ext cx="5826934" cy="1404000"/>
        </a:xfrm>
        <a:prstGeom prst="roundRect">
          <a:avLst/>
        </a:prstGeom>
        <a:solidFill>
          <a:schemeClr val="accent2">
            <a:hueOff val="764237"/>
            <a:satOff val="-5715"/>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Indictable Offence: A serious criminal offence with a severe penalty, proceeding by way of a formal court document called an indictment.</a:t>
          </a:r>
        </a:p>
      </dsp:txBody>
      <dsp:txXfrm>
        <a:off x="68538" y="2015134"/>
        <a:ext cx="5689858" cy="1266924"/>
      </dsp:txXfrm>
    </dsp:sp>
    <dsp:sp modelId="{6B267AAE-C36C-D647-9C69-7335ACE5A15D}">
      <dsp:nvSpPr>
        <dsp:cNvPr id="0" name=""/>
        <dsp:cNvSpPr/>
      </dsp:nvSpPr>
      <dsp:spPr>
        <a:xfrm>
          <a:off x="0" y="3408196"/>
          <a:ext cx="5826934" cy="1404000"/>
        </a:xfrm>
        <a:prstGeom prst="roundRect">
          <a:avLst/>
        </a:prstGeom>
        <a:solidFill>
          <a:schemeClr val="accent2">
            <a:hueOff val="1528474"/>
            <a:satOff val="-11430"/>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Hybrid Offence: A criminal offence proceeding by way of a summary conviction or an indictable offence; the Crown (</a:t>
          </a:r>
          <a:r>
            <a:rPr lang="en-US" sz="2000" b="1" kern="1200"/>
            <a:t>government lawyers</a:t>
          </a:r>
          <a:r>
            <a:rPr lang="en-US" sz="2000" kern="1200"/>
            <a:t>) decides which way to proceed</a:t>
          </a:r>
        </a:p>
      </dsp:txBody>
      <dsp:txXfrm>
        <a:off x="68538" y="3476734"/>
        <a:ext cx="5689858" cy="1266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3/29/22</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8892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3/29/22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037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3/29/22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92414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3/29/22</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1116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3/29/22</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77870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3/29/22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42765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3/29/22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60303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3/29/22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0713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3/29/22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38984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3/29/22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21250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3/29/22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1463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3/29/22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3958412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6" name="Picture 5" descr="A picture containing table, indoor, scale, wooden&#10;&#10;Description automatically generated">
            <a:extLst>
              <a:ext uri="{FF2B5EF4-FFF2-40B4-BE49-F238E27FC236}">
                <a16:creationId xmlns:a16="http://schemas.microsoft.com/office/drawing/2014/main" id="{FCB14BF7-F82D-2B49-BEE1-22C3BE3CDFBE}"/>
              </a:ext>
            </a:extLst>
          </p:cNvPr>
          <p:cNvPicPr>
            <a:picLocks noChangeAspect="1"/>
          </p:cNvPicPr>
          <p:nvPr/>
        </p:nvPicPr>
        <p:blipFill rotWithShape="1">
          <a:blip r:embed="rId2">
            <a:alphaModFix/>
          </a:blip>
          <a:srcRect r="-1" b="6226"/>
          <a:stretch/>
        </p:blipFill>
        <p:spPr>
          <a:xfrm>
            <a:off x="1524" y="10"/>
            <a:ext cx="12188952" cy="6857990"/>
          </a:xfrm>
          <a:prstGeom prst="rect">
            <a:avLst/>
          </a:prstGeom>
        </p:spPr>
      </p:pic>
      <p:sp>
        <p:nvSpPr>
          <p:cNvPr id="33" name="Rectangle 32">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7936A-5F85-3F48-84FA-DAD3B483DAD6}"/>
              </a:ext>
            </a:extLst>
          </p:cNvPr>
          <p:cNvSpPr>
            <a:spLocks noGrp="1"/>
          </p:cNvSpPr>
          <p:nvPr>
            <p:ph type="ctrTitle"/>
          </p:nvPr>
        </p:nvSpPr>
        <p:spPr>
          <a:xfrm>
            <a:off x="838200" y="565846"/>
            <a:ext cx="4826498" cy="3610622"/>
          </a:xfrm>
        </p:spPr>
        <p:txBody>
          <a:bodyPr anchor="b">
            <a:normAutofit/>
          </a:bodyPr>
          <a:lstStyle/>
          <a:p>
            <a:r>
              <a:rPr lang="en-US">
                <a:solidFill>
                  <a:srgbClr val="FFFFFF"/>
                </a:solidFill>
              </a:rPr>
              <a:t>Criminal Code</a:t>
            </a:r>
          </a:p>
        </p:txBody>
      </p:sp>
      <p:sp>
        <p:nvSpPr>
          <p:cNvPr id="3" name="Subtitle 2">
            <a:extLst>
              <a:ext uri="{FF2B5EF4-FFF2-40B4-BE49-F238E27FC236}">
                <a16:creationId xmlns:a16="http://schemas.microsoft.com/office/drawing/2014/main" id="{6418C434-127A-BB4B-8608-AE96F14AE20D}"/>
              </a:ext>
            </a:extLst>
          </p:cNvPr>
          <p:cNvSpPr>
            <a:spLocks noGrp="1"/>
          </p:cNvSpPr>
          <p:nvPr>
            <p:ph type="subTitle" idx="1"/>
          </p:nvPr>
        </p:nvSpPr>
        <p:spPr>
          <a:xfrm>
            <a:off x="838200" y="4456143"/>
            <a:ext cx="4826498" cy="1327421"/>
          </a:xfrm>
        </p:spPr>
        <p:txBody>
          <a:bodyPr anchor="t">
            <a:normAutofit/>
          </a:bodyPr>
          <a:lstStyle/>
          <a:p>
            <a:r>
              <a:rPr lang="en-US">
                <a:solidFill>
                  <a:srgbClr val="FFFFFF"/>
                </a:solidFill>
              </a:rPr>
              <a:t>Summary Conviction Offences</a:t>
            </a:r>
          </a:p>
        </p:txBody>
      </p:sp>
    </p:spTree>
    <p:extLst>
      <p:ext uri="{BB962C8B-B14F-4D97-AF65-F5344CB8AC3E}">
        <p14:creationId xmlns:p14="http://schemas.microsoft.com/office/powerpoint/2010/main" val="32068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27E01C-3721-40E1-89B1-A36800C34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3EA50C-9047-40D9-AC97-30AFC62E9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A5E933F-C653-4ECB-A27A-F4775CBD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12" y="87"/>
            <a:ext cx="10933011" cy="6864710"/>
            <a:chOff x="628366" y="87"/>
            <a:chExt cx="10933011" cy="6864710"/>
          </a:xfrm>
        </p:grpSpPr>
        <p:cxnSp>
          <p:nvCxnSpPr>
            <p:cNvPr id="13" name="Straight Connector 12">
              <a:extLst>
                <a:ext uri="{FF2B5EF4-FFF2-40B4-BE49-F238E27FC236}">
                  <a16:creationId xmlns:a16="http://schemas.microsoft.com/office/drawing/2014/main" id="{E7A9F600-5332-431D-9B53-53931F7AE7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3C7F8B-2D92-4095-9636-C9CEAE1A7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CE3B3C-84C9-4B5E-A587-FCDBF2AD22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Graphic 11">
              <a:extLst>
                <a:ext uri="{FF2B5EF4-FFF2-40B4-BE49-F238E27FC236}">
                  <a16:creationId xmlns:a16="http://schemas.microsoft.com/office/drawing/2014/main" id="{1F6E32A8-BC14-46C5-B258-1881C3C26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F78C9D4A-B9B9-4A74-BFCC-AA2B9ACD03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61EF12-76DA-4FD1-A51D-9F3260156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61C0B-EECA-46F7-A509-FDB13EE0A3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8F6CA3-E693-0A46-88F1-B08ABCA24034}"/>
              </a:ext>
            </a:extLst>
          </p:cNvPr>
          <p:cNvSpPr>
            <a:spLocks noGrp="1"/>
          </p:cNvSpPr>
          <p:nvPr>
            <p:ph type="title"/>
          </p:nvPr>
        </p:nvSpPr>
        <p:spPr>
          <a:xfrm>
            <a:off x="3441352" y="1924140"/>
            <a:ext cx="5313674" cy="1504856"/>
          </a:xfrm>
        </p:spPr>
        <p:txBody>
          <a:bodyPr anchor="b">
            <a:normAutofit/>
          </a:bodyPr>
          <a:lstStyle/>
          <a:p>
            <a:pPr algn="ctr"/>
            <a:r>
              <a:rPr lang="en-US" b="1" dirty="0">
                <a:solidFill>
                  <a:schemeClr val="accent6">
                    <a:lumMod val="20000"/>
                    <a:lumOff val="80000"/>
                  </a:schemeClr>
                </a:solidFill>
              </a:rPr>
              <a:t>Check Your Understanding</a:t>
            </a:r>
          </a:p>
        </p:txBody>
      </p:sp>
      <p:sp>
        <p:nvSpPr>
          <p:cNvPr id="3" name="Content Placeholder 2">
            <a:extLst>
              <a:ext uri="{FF2B5EF4-FFF2-40B4-BE49-F238E27FC236}">
                <a16:creationId xmlns:a16="http://schemas.microsoft.com/office/drawing/2014/main" id="{A567EA08-B2CA-1D44-B66A-8D58B5D1E31C}"/>
              </a:ext>
            </a:extLst>
          </p:cNvPr>
          <p:cNvSpPr>
            <a:spLocks noGrp="1"/>
          </p:cNvSpPr>
          <p:nvPr>
            <p:ph idx="1"/>
          </p:nvPr>
        </p:nvSpPr>
        <p:spPr>
          <a:xfrm>
            <a:off x="3441352" y="3657600"/>
            <a:ext cx="5313674" cy="2606040"/>
          </a:xfrm>
        </p:spPr>
        <p:txBody>
          <a:bodyPr>
            <a:normAutofit/>
          </a:bodyPr>
          <a:lstStyle/>
          <a:p>
            <a:pPr marL="342900" indent="-342900" algn="ctr">
              <a:buAutoNum type="arabicPeriod"/>
            </a:pPr>
            <a:r>
              <a:rPr lang="en-US" dirty="0"/>
              <a:t>What is the difference between summary and indictable offences?</a:t>
            </a:r>
            <a:endParaRPr lang="en-US"/>
          </a:p>
          <a:p>
            <a:pPr marL="342900" indent="-342900" algn="ctr">
              <a:buAutoNum type="arabicPeriod"/>
            </a:pPr>
            <a:r>
              <a:rPr lang="en-US" dirty="0"/>
              <a:t>What choices does a Crown attorney have in dealing with hybrid offences?</a:t>
            </a:r>
            <a:endParaRPr lang="en-US"/>
          </a:p>
          <a:p>
            <a:pPr marL="342900" indent="-342900" algn="ctr">
              <a:buAutoNum type="arabicPeriod"/>
            </a:pPr>
            <a:r>
              <a:rPr lang="en-US" dirty="0"/>
              <a:t>Why would the Crown decide to proceed summarily rather than with an indictment?</a:t>
            </a:r>
            <a:endParaRPr lang="en-US"/>
          </a:p>
        </p:txBody>
      </p:sp>
    </p:spTree>
    <p:extLst>
      <p:ext uri="{BB962C8B-B14F-4D97-AF65-F5344CB8AC3E}">
        <p14:creationId xmlns:p14="http://schemas.microsoft.com/office/powerpoint/2010/main" val="13238424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ilding, outdoor, street&#10;&#10;Description automatically generated">
            <a:extLst>
              <a:ext uri="{FF2B5EF4-FFF2-40B4-BE49-F238E27FC236}">
                <a16:creationId xmlns:a16="http://schemas.microsoft.com/office/drawing/2014/main" id="{217D0FA6-B58D-3049-A4C5-5434EBB91C60}"/>
              </a:ext>
            </a:extLst>
          </p:cNvPr>
          <p:cNvPicPr>
            <a:picLocks noChangeAspect="1"/>
          </p:cNvPicPr>
          <p:nvPr/>
        </p:nvPicPr>
        <p:blipFill>
          <a:blip r:embed="rId2"/>
          <a:stretch>
            <a:fillRect/>
          </a:stretch>
        </p:blipFill>
        <p:spPr>
          <a:xfrm>
            <a:off x="0" y="-630861"/>
            <a:ext cx="12192000" cy="8119723"/>
          </a:xfrm>
          <a:prstGeom prst="rect">
            <a:avLst/>
          </a:prstGeom>
        </p:spPr>
      </p:pic>
      <p:sp>
        <p:nvSpPr>
          <p:cNvPr id="2" name="Title 1">
            <a:extLst>
              <a:ext uri="{FF2B5EF4-FFF2-40B4-BE49-F238E27FC236}">
                <a16:creationId xmlns:a16="http://schemas.microsoft.com/office/drawing/2014/main" id="{9036C98B-6BCF-0642-8431-84E33BAF68CC}"/>
              </a:ext>
            </a:extLst>
          </p:cNvPr>
          <p:cNvSpPr>
            <a:spLocks noGrp="1"/>
          </p:cNvSpPr>
          <p:nvPr>
            <p:ph type="title"/>
          </p:nvPr>
        </p:nvSpPr>
        <p:spPr>
          <a:xfrm>
            <a:off x="0" y="1079797"/>
            <a:ext cx="10515600" cy="1325563"/>
          </a:xfrm>
        </p:spPr>
        <p:txBody>
          <a:bodyPr/>
          <a:lstStyle/>
          <a:p>
            <a:r>
              <a:rPr lang="en-US" dirty="0">
                <a:solidFill>
                  <a:schemeClr val="tx1"/>
                </a:solidFill>
                <a:highlight>
                  <a:srgbClr val="C0C0C0"/>
                </a:highlight>
              </a:rPr>
              <a:t>The Criminal Code</a:t>
            </a:r>
          </a:p>
        </p:txBody>
      </p:sp>
      <p:sp>
        <p:nvSpPr>
          <p:cNvPr id="3" name="Content Placeholder 2">
            <a:extLst>
              <a:ext uri="{FF2B5EF4-FFF2-40B4-BE49-F238E27FC236}">
                <a16:creationId xmlns:a16="http://schemas.microsoft.com/office/drawing/2014/main" id="{FE4FFA55-D2BC-5541-AFFE-6D07D708E60F}"/>
              </a:ext>
            </a:extLst>
          </p:cNvPr>
          <p:cNvSpPr>
            <a:spLocks noGrp="1"/>
          </p:cNvSpPr>
          <p:nvPr>
            <p:ph idx="1"/>
          </p:nvPr>
        </p:nvSpPr>
        <p:spPr>
          <a:xfrm>
            <a:off x="560407" y="3036222"/>
            <a:ext cx="10515600" cy="3821778"/>
          </a:xfrm>
        </p:spPr>
        <p:txBody>
          <a:bodyPr>
            <a:normAutofit fontScale="92500"/>
          </a:bodyPr>
          <a:lstStyle/>
          <a:p>
            <a:r>
              <a:rPr lang="en-US" sz="2800" b="1" dirty="0">
                <a:solidFill>
                  <a:schemeClr val="tx1"/>
                </a:solidFill>
                <a:highlight>
                  <a:srgbClr val="C0C0C0"/>
                </a:highlight>
              </a:rPr>
              <a:t>Criminal law is made into law (enacted) by a </a:t>
            </a:r>
            <a:r>
              <a:rPr lang="en-US" sz="2800" b="1" dirty="0" err="1">
                <a:solidFill>
                  <a:schemeClr val="tx1"/>
                </a:solidFill>
                <a:highlight>
                  <a:srgbClr val="C0C0C0"/>
                </a:highlight>
              </a:rPr>
              <a:t>democractially</a:t>
            </a:r>
            <a:r>
              <a:rPr lang="en-US" sz="2800" b="1" dirty="0">
                <a:solidFill>
                  <a:schemeClr val="tx1"/>
                </a:solidFill>
                <a:highlight>
                  <a:srgbClr val="C0C0C0"/>
                </a:highlight>
              </a:rPr>
              <a:t> elected federal Parliament.</a:t>
            </a:r>
          </a:p>
          <a:p>
            <a:r>
              <a:rPr lang="en-US" sz="2800" b="1" dirty="0">
                <a:solidFill>
                  <a:schemeClr val="tx1"/>
                </a:solidFill>
                <a:highlight>
                  <a:srgbClr val="C0C0C0"/>
                </a:highlight>
              </a:rPr>
              <a:t>Criminal offences are treated the same across Canada.</a:t>
            </a:r>
          </a:p>
          <a:p>
            <a:r>
              <a:rPr lang="en-US" sz="2800" b="1" dirty="0">
                <a:solidFill>
                  <a:schemeClr val="tx1"/>
                </a:solidFill>
                <a:highlight>
                  <a:srgbClr val="C0C0C0"/>
                </a:highlight>
              </a:rPr>
              <a:t>Canada’s criminal law is found in the Criminal Code which governs society by prohibiting certain acts.</a:t>
            </a:r>
          </a:p>
          <a:p>
            <a:r>
              <a:rPr lang="en-US" sz="2800" b="1" dirty="0">
                <a:solidFill>
                  <a:schemeClr val="tx1"/>
                </a:solidFill>
                <a:highlight>
                  <a:srgbClr val="C0C0C0"/>
                </a:highlight>
              </a:rPr>
              <a:t>The Criminal Code is written and amended (changed) by the Federal Parliament; such as the legalization of marijuana.</a:t>
            </a:r>
          </a:p>
        </p:txBody>
      </p:sp>
    </p:spTree>
    <p:extLst>
      <p:ext uri="{BB962C8B-B14F-4D97-AF65-F5344CB8AC3E}">
        <p14:creationId xmlns:p14="http://schemas.microsoft.com/office/powerpoint/2010/main" val="1810435812"/>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0329 -0.38659"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0329 -0.38659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E836-A6C1-0745-B023-C8B95E5586DF}"/>
              </a:ext>
            </a:extLst>
          </p:cNvPr>
          <p:cNvSpPr>
            <a:spLocks noGrp="1"/>
          </p:cNvSpPr>
          <p:nvPr>
            <p:ph type="title"/>
          </p:nvPr>
        </p:nvSpPr>
        <p:spPr/>
        <p:txBody>
          <a:bodyPr/>
          <a:lstStyle/>
          <a:p>
            <a:r>
              <a:rPr lang="en-US" dirty="0"/>
              <a:t>Public Law</a:t>
            </a:r>
          </a:p>
        </p:txBody>
      </p:sp>
      <p:sp>
        <p:nvSpPr>
          <p:cNvPr id="3" name="Content Placeholder 2">
            <a:extLst>
              <a:ext uri="{FF2B5EF4-FFF2-40B4-BE49-F238E27FC236}">
                <a16:creationId xmlns:a16="http://schemas.microsoft.com/office/drawing/2014/main" id="{42D39777-20E0-5A49-BFCC-EFBB03199339}"/>
              </a:ext>
            </a:extLst>
          </p:cNvPr>
          <p:cNvSpPr>
            <a:spLocks noGrp="1"/>
          </p:cNvSpPr>
          <p:nvPr>
            <p:ph idx="1"/>
          </p:nvPr>
        </p:nvSpPr>
        <p:spPr/>
        <p:txBody>
          <a:bodyPr/>
          <a:lstStyle/>
          <a:p>
            <a:r>
              <a:rPr lang="en-US" dirty="0"/>
              <a:t>Public Law means that the public elects officials who represent their interests (democracy) and that it is the duty of those officials to represent the interests of the people in creating or changing laws.</a:t>
            </a:r>
          </a:p>
          <a:p>
            <a:r>
              <a:rPr lang="en-US" dirty="0"/>
              <a:t>The Constitution Act of 1982 gives the government this power.</a:t>
            </a:r>
          </a:p>
          <a:p>
            <a:r>
              <a:rPr lang="en-US" dirty="0"/>
              <a:t>Laws in the Criminal Code cannot go against The Charter.</a:t>
            </a:r>
          </a:p>
          <a:p>
            <a:r>
              <a:rPr lang="en-US" dirty="0"/>
              <a:t>He or She is </a:t>
            </a:r>
            <a:r>
              <a:rPr lang="en-US" b="1" i="1" dirty="0">
                <a:solidFill>
                  <a:schemeClr val="accent6"/>
                </a:solidFill>
              </a:rPr>
              <a:t>prosecuted</a:t>
            </a:r>
            <a:r>
              <a:rPr lang="en-US" dirty="0"/>
              <a:t> by the Crown (Government)</a:t>
            </a:r>
          </a:p>
        </p:txBody>
      </p:sp>
      <p:pic>
        <p:nvPicPr>
          <p:cNvPr id="5" name="Picture 4" descr="A person in a suit and tie&#10;&#10;Description automatically generated with medium confidence">
            <a:extLst>
              <a:ext uri="{FF2B5EF4-FFF2-40B4-BE49-F238E27FC236}">
                <a16:creationId xmlns:a16="http://schemas.microsoft.com/office/drawing/2014/main" id="{0DD7BE49-23F6-ED44-BB1A-D35D22F5AC4E}"/>
              </a:ext>
            </a:extLst>
          </p:cNvPr>
          <p:cNvPicPr>
            <a:picLocks noChangeAspect="1"/>
          </p:cNvPicPr>
          <p:nvPr/>
        </p:nvPicPr>
        <p:blipFill>
          <a:blip r:embed="rId2"/>
          <a:stretch>
            <a:fillRect/>
          </a:stretch>
        </p:blipFill>
        <p:spPr>
          <a:xfrm>
            <a:off x="7686219" y="3588152"/>
            <a:ext cx="3579799" cy="2559556"/>
          </a:xfrm>
          <a:prstGeom prst="rect">
            <a:avLst/>
          </a:prstGeom>
        </p:spPr>
      </p:pic>
    </p:spTree>
    <p:extLst>
      <p:ext uri="{BB962C8B-B14F-4D97-AF65-F5344CB8AC3E}">
        <p14:creationId xmlns:p14="http://schemas.microsoft.com/office/powerpoint/2010/main" val="87913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706B-D66E-CD4B-AB92-F3BCB091DBDD}"/>
              </a:ext>
            </a:extLst>
          </p:cNvPr>
          <p:cNvSpPr>
            <a:spLocks noGrp="1"/>
          </p:cNvSpPr>
          <p:nvPr>
            <p:ph type="title"/>
          </p:nvPr>
        </p:nvSpPr>
        <p:spPr/>
        <p:txBody>
          <a:bodyPr/>
          <a:lstStyle/>
          <a:p>
            <a:r>
              <a:rPr lang="en-US" dirty="0"/>
              <a:t>Charter Review</a:t>
            </a:r>
          </a:p>
        </p:txBody>
      </p:sp>
      <p:sp>
        <p:nvSpPr>
          <p:cNvPr id="3" name="Content Placeholder 2">
            <a:extLst>
              <a:ext uri="{FF2B5EF4-FFF2-40B4-BE49-F238E27FC236}">
                <a16:creationId xmlns:a16="http://schemas.microsoft.com/office/drawing/2014/main" id="{C20AE74F-DF7A-F041-A65D-6DE2BCD7850A}"/>
              </a:ext>
            </a:extLst>
          </p:cNvPr>
          <p:cNvSpPr>
            <a:spLocks noGrp="1"/>
          </p:cNvSpPr>
          <p:nvPr>
            <p:ph idx="1"/>
          </p:nvPr>
        </p:nvSpPr>
        <p:spPr/>
        <p:txBody>
          <a:bodyPr/>
          <a:lstStyle/>
          <a:p>
            <a:r>
              <a:rPr lang="en-US" dirty="0"/>
              <a:t>Answer the following questions:</a:t>
            </a:r>
          </a:p>
          <a:p>
            <a:r>
              <a:rPr lang="en-US" dirty="0"/>
              <a:t>What is the Reasonable Limits clause (Section 1)?</a:t>
            </a:r>
          </a:p>
          <a:p>
            <a:r>
              <a:rPr lang="en-US" dirty="0"/>
              <a:t>Why is this clause so important for Criminal Law?</a:t>
            </a:r>
          </a:p>
          <a:p>
            <a:r>
              <a:rPr lang="en-US" dirty="0"/>
              <a:t>Who enacted The Charter?</a:t>
            </a:r>
          </a:p>
          <a:p>
            <a:r>
              <a:rPr lang="en-US" dirty="0"/>
              <a:t>What does Section 7 say?</a:t>
            </a:r>
          </a:p>
          <a:p>
            <a:endParaRPr lang="en-US" dirty="0"/>
          </a:p>
        </p:txBody>
      </p:sp>
    </p:spTree>
    <p:extLst>
      <p:ext uri="{BB962C8B-B14F-4D97-AF65-F5344CB8AC3E}">
        <p14:creationId xmlns:p14="http://schemas.microsoft.com/office/powerpoint/2010/main" val="125526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80028-F978-EF46-9ECA-31A2F928B075}"/>
              </a:ext>
            </a:extLst>
          </p:cNvPr>
          <p:cNvSpPr>
            <a:spLocks noGrp="1"/>
          </p:cNvSpPr>
          <p:nvPr>
            <p:ph type="ctrTitle"/>
          </p:nvPr>
        </p:nvSpPr>
        <p:spPr>
          <a:xfrm>
            <a:off x="847726" y="579694"/>
            <a:ext cx="3910046" cy="2930269"/>
          </a:xfrm>
        </p:spPr>
        <p:txBody>
          <a:bodyPr vert="horz" lIns="91440" tIns="45720" rIns="91440" bIns="45720" rtlCol="0">
            <a:normAutofit/>
          </a:bodyPr>
          <a:lstStyle/>
          <a:p>
            <a:r>
              <a:rPr lang="en-US"/>
              <a:t>Limit Duty Right</a:t>
            </a:r>
          </a:p>
        </p:txBody>
      </p:sp>
      <p:sp>
        <p:nvSpPr>
          <p:cNvPr id="6" name="Subtitle 5">
            <a:extLst>
              <a:ext uri="{FF2B5EF4-FFF2-40B4-BE49-F238E27FC236}">
                <a16:creationId xmlns:a16="http://schemas.microsoft.com/office/drawing/2014/main" id="{B8A3C25D-9C4C-5C4F-B17B-55B060E35F1D}"/>
              </a:ext>
            </a:extLst>
          </p:cNvPr>
          <p:cNvSpPr>
            <a:spLocks noGrp="1"/>
          </p:cNvSpPr>
          <p:nvPr>
            <p:ph type="subTitle" idx="1"/>
          </p:nvPr>
        </p:nvSpPr>
        <p:spPr>
          <a:xfrm>
            <a:off x="847726" y="3602038"/>
            <a:ext cx="3910046" cy="2666800"/>
          </a:xfrm>
        </p:spPr>
        <p:txBody>
          <a:bodyPr>
            <a:normAutofit/>
          </a:bodyPr>
          <a:lstStyle/>
          <a:p>
            <a:r>
              <a:rPr lang="en-US" dirty="0"/>
              <a:t>We need to examine the relationship between </a:t>
            </a:r>
            <a:r>
              <a:rPr lang="en-US" dirty="0">
                <a:solidFill>
                  <a:schemeClr val="accent6"/>
                </a:solidFill>
              </a:rPr>
              <a:t>The Charter</a:t>
            </a:r>
            <a:r>
              <a:rPr lang="en-US" dirty="0"/>
              <a:t>, </a:t>
            </a:r>
            <a:r>
              <a:rPr lang="en-US" dirty="0">
                <a:solidFill>
                  <a:schemeClr val="accent6"/>
                </a:solidFill>
              </a:rPr>
              <a:t>The Duty of the Individual </a:t>
            </a:r>
            <a:r>
              <a:rPr lang="en-US" dirty="0"/>
              <a:t>and </a:t>
            </a:r>
            <a:r>
              <a:rPr lang="en-US" dirty="0">
                <a:solidFill>
                  <a:schemeClr val="accent6"/>
                </a:solidFill>
              </a:rPr>
              <a:t>The Criminal Code.</a:t>
            </a:r>
          </a:p>
        </p:txBody>
      </p:sp>
      <p:grpSp>
        <p:nvGrpSpPr>
          <p:cNvPr id="15" name="Group 14">
            <a:extLst>
              <a:ext uri="{FF2B5EF4-FFF2-40B4-BE49-F238E27FC236}">
                <a16:creationId xmlns:a16="http://schemas.microsoft.com/office/drawing/2014/main" id="{859EF20D-5821-4F54-BD14-AB7D16330F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16" name="Straight Connector 15">
              <a:extLst>
                <a:ext uri="{FF2B5EF4-FFF2-40B4-BE49-F238E27FC236}">
                  <a16:creationId xmlns:a16="http://schemas.microsoft.com/office/drawing/2014/main" id="{658C3964-BF34-4211-835A-24B827B779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81337"/>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16">
              <a:extLst>
                <a:ext uri="{FF2B5EF4-FFF2-40B4-BE49-F238E27FC236}">
                  <a16:creationId xmlns:a16="http://schemas.microsoft.com/office/drawing/2014/main" id="{4C498194-83A5-4CCE-AA0B-12C3FE68EE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76734"/>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17">
              <a:extLst>
                <a:ext uri="{FF2B5EF4-FFF2-40B4-BE49-F238E27FC236}">
                  <a16:creationId xmlns:a16="http://schemas.microsoft.com/office/drawing/2014/main" id="{6B125AC6-B711-4F7C-B0D2-8369A8D67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5171535" y="0"/>
              <a:ext cx="0"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43B8FC-DC9A-4AC0-BF25-85AF5B4944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Content Placeholder 4" descr="Shape&#10;&#10;Description automatically generated">
            <a:extLst>
              <a:ext uri="{FF2B5EF4-FFF2-40B4-BE49-F238E27FC236}">
                <a16:creationId xmlns:a16="http://schemas.microsoft.com/office/drawing/2014/main" id="{E4865803-10CB-3440-8AB5-B0A2DE972BEF}"/>
              </a:ext>
            </a:extLst>
          </p:cNvPr>
          <p:cNvPicPr>
            <a:picLocks noGrp="1" noChangeAspect="1"/>
          </p:cNvPicPr>
          <p:nvPr>
            <p:ph idx="4294967295"/>
          </p:nvPr>
        </p:nvPicPr>
        <p:blipFill>
          <a:blip r:embed="rId2"/>
          <a:stretch>
            <a:fillRect/>
          </a:stretch>
        </p:blipFill>
        <p:spPr>
          <a:xfrm>
            <a:off x="5497075" y="1286025"/>
            <a:ext cx="5714598" cy="4285948"/>
          </a:xfrm>
          <a:prstGeom prst="rect">
            <a:avLst/>
          </a:prstGeom>
        </p:spPr>
      </p:pic>
    </p:spTree>
    <p:extLst>
      <p:ext uri="{BB962C8B-B14F-4D97-AF65-F5344CB8AC3E}">
        <p14:creationId xmlns:p14="http://schemas.microsoft.com/office/powerpoint/2010/main" val="81381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A234B-1FB5-C044-A4DB-77F6AF03D028}"/>
              </a:ext>
            </a:extLst>
          </p:cNvPr>
          <p:cNvSpPr>
            <a:spLocks noGrp="1"/>
          </p:cNvSpPr>
          <p:nvPr>
            <p:ph type="title"/>
          </p:nvPr>
        </p:nvSpPr>
        <p:spPr>
          <a:xfrm>
            <a:off x="838201" y="581265"/>
            <a:ext cx="4114800" cy="5695398"/>
          </a:xfrm>
        </p:spPr>
        <p:txBody>
          <a:bodyPr anchor="ctr">
            <a:normAutofit/>
          </a:bodyPr>
          <a:lstStyle/>
          <a:p>
            <a:r>
              <a:rPr lang="en-US" sz="5200"/>
              <a:t>Summary Conviction &amp; Indictable Offences</a:t>
            </a:r>
          </a:p>
        </p:txBody>
      </p:sp>
      <p:sp>
        <p:nvSpPr>
          <p:cNvPr id="13" name="Rectangle 12">
            <a:extLst>
              <a:ext uri="{FF2B5EF4-FFF2-40B4-BE49-F238E27FC236}">
                <a16:creationId xmlns:a16="http://schemas.microsoft.com/office/drawing/2014/main" id="{9346307A-DFE3-4A97-B2EE-5D57DF413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6275" y="577406"/>
            <a:ext cx="6391931" cy="5695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C277446-D71D-4C19-A013-95073D31A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6455" y="-6437"/>
            <a:ext cx="6405880" cy="6864437"/>
            <a:chOff x="5166455" y="-6437"/>
            <a:chExt cx="6405880" cy="6864437"/>
          </a:xfrm>
        </p:grpSpPr>
        <p:cxnSp>
          <p:nvCxnSpPr>
            <p:cNvPr id="16" name="Straight Connector 15">
              <a:extLst>
                <a:ext uri="{FF2B5EF4-FFF2-40B4-BE49-F238E27FC236}">
                  <a16:creationId xmlns:a16="http://schemas.microsoft.com/office/drawing/2014/main" id="{4C05CF5C-D74E-48AF-AAE5-61AEFB2C77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645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A6A4E3-DB84-4A86-933F-10273F0AEE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57BAF9-1A72-414E-8B1A-C58B353F1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FCD6AB-4E6B-4F74-94C0-C14654F99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35BF486A-687E-5144-8D11-C11168BA7D9C}"/>
              </a:ext>
            </a:extLst>
          </p:cNvPr>
          <p:cNvGraphicFramePr>
            <a:graphicFrameLocks noGrp="1"/>
          </p:cNvGraphicFramePr>
          <p:nvPr>
            <p:ph idx="1"/>
            <p:extLst>
              <p:ext uri="{D42A27DB-BD31-4B8C-83A1-F6EECF244321}">
                <p14:modId xmlns:p14="http://schemas.microsoft.com/office/powerpoint/2010/main" val="2651945030"/>
              </p:ext>
            </p:extLst>
          </p:nvPr>
        </p:nvGraphicFramePr>
        <p:xfrm>
          <a:off x="5461176" y="788282"/>
          <a:ext cx="5826934" cy="529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05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E10F-A5E0-6E4D-BF83-5D1EA5033FB4}"/>
              </a:ext>
            </a:extLst>
          </p:cNvPr>
          <p:cNvSpPr>
            <a:spLocks noGrp="1"/>
          </p:cNvSpPr>
          <p:nvPr>
            <p:ph type="title"/>
          </p:nvPr>
        </p:nvSpPr>
        <p:spPr/>
        <p:txBody>
          <a:bodyPr/>
          <a:lstStyle/>
          <a:p>
            <a:r>
              <a:rPr lang="en-US" dirty="0"/>
              <a:t>Summary Conviction Offences</a:t>
            </a:r>
          </a:p>
        </p:txBody>
      </p:sp>
      <p:sp>
        <p:nvSpPr>
          <p:cNvPr id="3" name="Content Placeholder 2">
            <a:extLst>
              <a:ext uri="{FF2B5EF4-FFF2-40B4-BE49-F238E27FC236}">
                <a16:creationId xmlns:a16="http://schemas.microsoft.com/office/drawing/2014/main" id="{F8A1E87E-5C63-DA44-9BFC-A6887A21AC77}"/>
              </a:ext>
            </a:extLst>
          </p:cNvPr>
          <p:cNvSpPr>
            <a:spLocks noGrp="1"/>
          </p:cNvSpPr>
          <p:nvPr>
            <p:ph sz="half" idx="1"/>
          </p:nvPr>
        </p:nvSpPr>
        <p:spPr/>
        <p:txBody>
          <a:bodyPr>
            <a:normAutofit/>
          </a:bodyPr>
          <a:lstStyle/>
          <a:p>
            <a:pPr marL="0" indent="0">
              <a:buNone/>
            </a:pPr>
            <a:r>
              <a:rPr lang="en-CA" b="1" dirty="0">
                <a:solidFill>
                  <a:schemeClr val="accent6"/>
                </a:solidFill>
              </a:rPr>
              <a:t>Examples of Summary Offences:</a:t>
            </a:r>
            <a:endParaRPr lang="en-CA" dirty="0">
              <a:solidFill>
                <a:schemeClr val="accent6"/>
              </a:solidFill>
            </a:endParaRPr>
          </a:p>
          <a:p>
            <a:r>
              <a:rPr lang="en-CA" i="1" dirty="0"/>
              <a:t>Unlawful assembly</a:t>
            </a:r>
            <a:endParaRPr lang="en-CA" dirty="0"/>
          </a:p>
          <a:p>
            <a:r>
              <a:rPr lang="en-CA" i="1" dirty="0"/>
              <a:t>Vagrancy</a:t>
            </a:r>
            <a:endParaRPr lang="en-CA" dirty="0"/>
          </a:p>
          <a:p>
            <a:r>
              <a:rPr lang="en-CA" i="1" dirty="0"/>
              <a:t>Solicitation of prostitution</a:t>
            </a:r>
            <a:endParaRPr lang="en-CA" dirty="0"/>
          </a:p>
          <a:p>
            <a:r>
              <a:rPr lang="en-CA" i="1" dirty="0"/>
              <a:t>Harassing phone calls</a:t>
            </a:r>
            <a:endParaRPr lang="en-CA" dirty="0"/>
          </a:p>
          <a:p>
            <a:r>
              <a:rPr lang="en-CA" i="1" dirty="0"/>
              <a:t>Causing a disturbance in public place</a:t>
            </a:r>
            <a:endParaRPr lang="en-CA" dirty="0"/>
          </a:p>
          <a:p>
            <a:r>
              <a:rPr lang="en-CA" i="1" dirty="0"/>
              <a:t>Public nudity</a:t>
            </a:r>
            <a:endParaRPr lang="en-CA" dirty="0"/>
          </a:p>
          <a:p>
            <a:r>
              <a:rPr lang="en-CA" i="1" dirty="0"/>
              <a:t>Trespassing at night</a:t>
            </a:r>
            <a:endParaRPr lang="en-CA" dirty="0"/>
          </a:p>
          <a:p>
            <a:r>
              <a:rPr lang="en-CA" i="1" dirty="0"/>
              <a:t>Fraudulently obtaining transportation</a:t>
            </a:r>
            <a:endParaRPr lang="en-CA" dirty="0"/>
          </a:p>
          <a:p>
            <a:endParaRPr lang="en-US" dirty="0"/>
          </a:p>
        </p:txBody>
      </p:sp>
      <p:sp>
        <p:nvSpPr>
          <p:cNvPr id="4" name="Content Placeholder 3">
            <a:extLst>
              <a:ext uri="{FF2B5EF4-FFF2-40B4-BE49-F238E27FC236}">
                <a16:creationId xmlns:a16="http://schemas.microsoft.com/office/drawing/2014/main" id="{20F25F38-72ED-1A44-9BDE-8FDB1D1B4FFC}"/>
              </a:ext>
            </a:extLst>
          </p:cNvPr>
          <p:cNvSpPr>
            <a:spLocks noGrp="1"/>
          </p:cNvSpPr>
          <p:nvPr>
            <p:ph sz="half" idx="2"/>
          </p:nvPr>
        </p:nvSpPr>
        <p:spPr/>
        <p:txBody>
          <a:bodyPr/>
          <a:lstStyle/>
          <a:p>
            <a:r>
              <a:rPr lang="en-CA" dirty="0"/>
              <a:t>In Ontario, summary conviction appeals take place in the </a:t>
            </a:r>
            <a:r>
              <a:rPr lang="en-CA" b="1" dirty="0">
                <a:solidFill>
                  <a:schemeClr val="accent6"/>
                </a:solidFill>
              </a:rPr>
              <a:t>Ontario Superior Court of Justice</a:t>
            </a:r>
            <a:r>
              <a:rPr lang="en-CA" dirty="0"/>
              <a:t>.  These do not have a jury trial. There is generally a maximum penalty of six months in jail for summary conviction offences or up to a 5000$ fine. </a:t>
            </a:r>
          </a:p>
          <a:p>
            <a:r>
              <a:rPr lang="en-CA" dirty="0"/>
              <a:t>A summary conviction appeal allows for the defendant to represent themselves. Of course, it is strongly advised that you seek legal advice from an expert criminal defence lawyer </a:t>
            </a:r>
          </a:p>
        </p:txBody>
      </p:sp>
    </p:spTree>
    <p:extLst>
      <p:ext uri="{BB962C8B-B14F-4D97-AF65-F5344CB8AC3E}">
        <p14:creationId xmlns:p14="http://schemas.microsoft.com/office/powerpoint/2010/main" val="37950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0B62-00DE-A047-88F0-5703F52D3B03}"/>
              </a:ext>
            </a:extLst>
          </p:cNvPr>
          <p:cNvSpPr>
            <a:spLocks noGrp="1"/>
          </p:cNvSpPr>
          <p:nvPr>
            <p:ph type="title"/>
          </p:nvPr>
        </p:nvSpPr>
        <p:spPr/>
        <p:txBody>
          <a:bodyPr/>
          <a:lstStyle/>
          <a:p>
            <a:r>
              <a:rPr lang="en-US" dirty="0"/>
              <a:t>Indictable Offences</a:t>
            </a:r>
          </a:p>
        </p:txBody>
      </p:sp>
      <p:sp>
        <p:nvSpPr>
          <p:cNvPr id="3" name="Content Placeholder 2">
            <a:extLst>
              <a:ext uri="{FF2B5EF4-FFF2-40B4-BE49-F238E27FC236}">
                <a16:creationId xmlns:a16="http://schemas.microsoft.com/office/drawing/2014/main" id="{FBFEBF1F-9086-ED44-B756-9F19EBED1CFD}"/>
              </a:ext>
            </a:extLst>
          </p:cNvPr>
          <p:cNvSpPr>
            <a:spLocks noGrp="1"/>
          </p:cNvSpPr>
          <p:nvPr>
            <p:ph sz="half" idx="1"/>
          </p:nvPr>
        </p:nvSpPr>
        <p:spPr/>
        <p:txBody>
          <a:bodyPr/>
          <a:lstStyle/>
          <a:p>
            <a:pPr marL="0" indent="0">
              <a:buNone/>
            </a:pPr>
            <a:r>
              <a:rPr lang="en-CA" b="1" dirty="0">
                <a:solidFill>
                  <a:schemeClr val="accent6"/>
                </a:solidFill>
              </a:rPr>
              <a:t>Examples of Indictable Offences:</a:t>
            </a:r>
          </a:p>
          <a:p>
            <a:r>
              <a:rPr lang="en-CA" dirty="0"/>
              <a:t>Breaking and entering a property</a:t>
            </a:r>
          </a:p>
          <a:p>
            <a:r>
              <a:rPr lang="en-CA" dirty="0"/>
              <a:t>Manslaughter</a:t>
            </a:r>
          </a:p>
          <a:p>
            <a:r>
              <a:rPr lang="en-CA" dirty="0"/>
              <a:t>Murder</a:t>
            </a:r>
          </a:p>
          <a:p>
            <a:r>
              <a:rPr lang="en-CA" dirty="0"/>
              <a:t>Terrorism</a:t>
            </a:r>
          </a:p>
          <a:p>
            <a:r>
              <a:rPr lang="en-CA" dirty="0"/>
              <a:t>Trafficking</a:t>
            </a:r>
          </a:p>
          <a:p>
            <a:r>
              <a:rPr lang="en-CA" dirty="0"/>
              <a:t>Aggravated Assault</a:t>
            </a:r>
          </a:p>
          <a:p>
            <a:endParaRPr lang="en-US" dirty="0"/>
          </a:p>
        </p:txBody>
      </p:sp>
      <p:sp>
        <p:nvSpPr>
          <p:cNvPr id="4" name="Content Placeholder 3">
            <a:extLst>
              <a:ext uri="{FF2B5EF4-FFF2-40B4-BE49-F238E27FC236}">
                <a16:creationId xmlns:a16="http://schemas.microsoft.com/office/drawing/2014/main" id="{011730E8-970C-D24D-AC3D-F456DE3255F2}"/>
              </a:ext>
            </a:extLst>
          </p:cNvPr>
          <p:cNvSpPr>
            <a:spLocks noGrp="1"/>
          </p:cNvSpPr>
          <p:nvPr>
            <p:ph sz="half" idx="2"/>
          </p:nvPr>
        </p:nvSpPr>
        <p:spPr/>
        <p:txBody>
          <a:bodyPr/>
          <a:lstStyle/>
          <a:p>
            <a:r>
              <a:rPr lang="en-CA" dirty="0"/>
              <a:t>According to Canada’s Criminal Code, indictable offences are most commonly penalized through a lengthy or life imprisonment. From the date of their sentencing, the criminal could be imprisoned for up to 25 years without parole eligibility. They might also face hefty fines over 5000$.</a:t>
            </a:r>
            <a:endParaRPr lang="en-US" dirty="0"/>
          </a:p>
        </p:txBody>
      </p:sp>
    </p:spTree>
    <p:extLst>
      <p:ext uri="{BB962C8B-B14F-4D97-AF65-F5344CB8AC3E}">
        <p14:creationId xmlns:p14="http://schemas.microsoft.com/office/powerpoint/2010/main" val="145095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FD60-8B62-BC4F-BACE-0608F8140B8A}"/>
              </a:ext>
            </a:extLst>
          </p:cNvPr>
          <p:cNvSpPr>
            <a:spLocks noGrp="1"/>
          </p:cNvSpPr>
          <p:nvPr>
            <p:ph type="title"/>
          </p:nvPr>
        </p:nvSpPr>
        <p:spPr/>
        <p:txBody>
          <a:bodyPr/>
          <a:lstStyle/>
          <a:p>
            <a:r>
              <a:rPr lang="en-US" dirty="0"/>
              <a:t>Hybrid Offences</a:t>
            </a:r>
          </a:p>
        </p:txBody>
      </p:sp>
      <p:sp>
        <p:nvSpPr>
          <p:cNvPr id="5" name="Content Placeholder 4">
            <a:extLst>
              <a:ext uri="{FF2B5EF4-FFF2-40B4-BE49-F238E27FC236}">
                <a16:creationId xmlns:a16="http://schemas.microsoft.com/office/drawing/2014/main" id="{9C1B6EBA-87C3-3243-A735-386934AB348B}"/>
              </a:ext>
            </a:extLst>
          </p:cNvPr>
          <p:cNvSpPr>
            <a:spLocks noGrp="1"/>
          </p:cNvSpPr>
          <p:nvPr>
            <p:ph idx="1"/>
          </p:nvPr>
        </p:nvSpPr>
        <p:spPr/>
        <p:txBody>
          <a:bodyPr/>
          <a:lstStyle/>
          <a:p>
            <a:r>
              <a:rPr lang="en-CA" dirty="0"/>
              <a:t>In many cases, offences might be defined as hybrid offences. This is where the act can be treated as </a:t>
            </a:r>
            <a:r>
              <a:rPr lang="en-CA" i="1" dirty="0">
                <a:solidFill>
                  <a:schemeClr val="accent6"/>
                </a:solidFill>
              </a:rPr>
              <a:t>either</a:t>
            </a:r>
            <a:r>
              <a:rPr lang="en-CA" dirty="0">
                <a:solidFill>
                  <a:schemeClr val="accent6"/>
                </a:solidFill>
              </a:rPr>
              <a:t> </a:t>
            </a:r>
            <a:r>
              <a:rPr lang="en-CA" dirty="0"/>
              <a:t>a summary conviction or an indictable offence. Chosen by the Crown Prosecutor, </a:t>
            </a:r>
            <a:r>
              <a:rPr lang="en-CA" b="1" i="1" dirty="0">
                <a:solidFill>
                  <a:schemeClr val="accent6"/>
                </a:solidFill>
              </a:rPr>
              <a:t>hybrid offences tend to involve crimes linked to serious but low-impact crimes such as assault, fraud or theft.</a:t>
            </a:r>
            <a:r>
              <a:rPr lang="en-CA" dirty="0"/>
              <a:t> </a:t>
            </a:r>
          </a:p>
          <a:p>
            <a:r>
              <a:rPr lang="en-CA" dirty="0"/>
              <a:t>Hybrid offences carry a maximum sentence period of up to 18 months of imprisonment and fines.</a:t>
            </a:r>
            <a:endParaRPr lang="en-US" dirty="0"/>
          </a:p>
        </p:txBody>
      </p:sp>
    </p:spTree>
    <p:extLst>
      <p:ext uri="{BB962C8B-B14F-4D97-AF65-F5344CB8AC3E}">
        <p14:creationId xmlns:p14="http://schemas.microsoft.com/office/powerpoint/2010/main" val="2845724638"/>
      </p:ext>
    </p:extLst>
  </p:cSld>
  <p:clrMapOvr>
    <a:masterClrMapping/>
  </p:clrMapOvr>
</p:sld>
</file>

<file path=ppt/theme/theme1.xml><?xml version="1.0" encoding="utf-8"?>
<a:theme xmlns:a="http://schemas.openxmlformats.org/drawingml/2006/main" name="ArchVTI">
  <a:themeElements>
    <a:clrScheme name="AnalogousFromLightSeedRightStep">
      <a:dk1>
        <a:srgbClr val="000000"/>
      </a:dk1>
      <a:lt1>
        <a:srgbClr val="FFFFFF"/>
      </a:lt1>
      <a:dk2>
        <a:srgbClr val="3E3423"/>
      </a:dk2>
      <a:lt2>
        <a:srgbClr val="E2E7E8"/>
      </a:lt2>
      <a:accent1>
        <a:srgbClr val="C49791"/>
      </a:accent1>
      <a:accent2>
        <a:srgbClr val="BA9E7F"/>
      </a:accent2>
      <a:accent3>
        <a:srgbClr val="A7A57F"/>
      </a:accent3>
      <a:accent4>
        <a:srgbClr val="97AB75"/>
      </a:accent4>
      <a:accent5>
        <a:srgbClr val="8CAD83"/>
      </a:accent5>
      <a:accent6>
        <a:srgbClr val="78AF82"/>
      </a:accent6>
      <a:hlink>
        <a:srgbClr val="598C92"/>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otalTime>69</TotalTime>
  <Words>582</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AvenirNext LT Pro Medium</vt:lpstr>
      <vt:lpstr>Footlight MT Light</vt:lpstr>
      <vt:lpstr>ArchVTI</vt:lpstr>
      <vt:lpstr>Criminal Code</vt:lpstr>
      <vt:lpstr>The Criminal Code</vt:lpstr>
      <vt:lpstr>Public Law</vt:lpstr>
      <vt:lpstr>Charter Review</vt:lpstr>
      <vt:lpstr>Limit Duty Right</vt:lpstr>
      <vt:lpstr>Summary Conviction &amp; Indictable Offences</vt:lpstr>
      <vt:lpstr>Summary Conviction Offences</vt:lpstr>
      <vt:lpstr>Indictable Offences</vt:lpstr>
      <vt:lpstr>Hybrid Offences</vt:lpstr>
      <vt:lpstr>Check Your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Code</dc:title>
  <dc:creator>Gord Gord</dc:creator>
  <cp:lastModifiedBy>Gord Gord</cp:lastModifiedBy>
  <cp:revision>2</cp:revision>
  <dcterms:created xsi:type="dcterms:W3CDTF">2022-03-28T12:32:47Z</dcterms:created>
  <dcterms:modified xsi:type="dcterms:W3CDTF">2022-03-29T14:00:46Z</dcterms:modified>
</cp:coreProperties>
</file>