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55" r:id="rId2"/>
  </p:sldMasterIdLst>
  <p:notesMasterIdLst>
    <p:notesMasterId r:id="rId12"/>
  </p:notesMasterIdLst>
  <p:sldIdLst>
    <p:sldId id="256" r:id="rId3"/>
    <p:sldId id="259" r:id="rId4"/>
    <p:sldId id="262" r:id="rId5"/>
    <p:sldId id="257" r:id="rId6"/>
    <p:sldId id="263" r:id="rId7"/>
    <p:sldId id="260" r:id="rId8"/>
    <p:sldId id="264" r:id="rId9"/>
    <p:sldId id="266"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4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57731A-D84C-5D44-AA99-93C6780B4DA8}" type="datetimeFigureOut">
              <a:rPr lang="en-US" smtClean="0"/>
              <a:t>2014-07-29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F548C-A03E-A34E-9977-BA135A1B373C}" type="slidenum">
              <a:rPr lang="en-US" smtClean="0"/>
              <a:t>‹#›</a:t>
            </a:fld>
            <a:endParaRPr lang="en-US"/>
          </a:p>
        </p:txBody>
      </p:sp>
    </p:spTree>
    <p:extLst>
      <p:ext uri="{BB962C8B-B14F-4D97-AF65-F5344CB8AC3E}">
        <p14:creationId xmlns:p14="http://schemas.microsoft.com/office/powerpoint/2010/main" val="2793387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Delta</a:t>
            </a:r>
            <a:r>
              <a:rPr lang="en-US" baseline="0" dirty="0" smtClean="0"/>
              <a:t> babies succumb to very loud noises and electric shocks when they see books and flowers so to suppress their desire to read and be education as well as have affection for beauty and want to take vacations from work. This socially constructs them into the caste they are in and creates a workforce that has no desire to educate themselves or find love/beauty in anything.</a:t>
            </a:r>
            <a:endParaRPr lang="en-US" dirty="0"/>
          </a:p>
        </p:txBody>
      </p:sp>
      <p:sp>
        <p:nvSpPr>
          <p:cNvPr id="4" name="Slide Number Placeholder 3"/>
          <p:cNvSpPr>
            <a:spLocks noGrp="1"/>
          </p:cNvSpPr>
          <p:nvPr>
            <p:ph type="sldNum" sz="quarter" idx="10"/>
          </p:nvPr>
        </p:nvSpPr>
        <p:spPr/>
        <p:txBody>
          <a:bodyPr/>
          <a:lstStyle/>
          <a:p>
            <a:fld id="{AAEF548C-A03E-A34E-9977-BA135A1B373C}" type="slidenum">
              <a:rPr lang="en-US" smtClean="0"/>
              <a:t>3</a:t>
            </a:fld>
            <a:endParaRPr lang="en-US"/>
          </a:p>
        </p:txBody>
      </p:sp>
    </p:spTree>
    <p:extLst>
      <p:ext uri="{BB962C8B-B14F-4D97-AF65-F5344CB8AC3E}">
        <p14:creationId xmlns:p14="http://schemas.microsoft.com/office/powerpoint/2010/main" val="241754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1087D269-9D9C-A145-9B97-C37E9BF62F60}" type="datetimeFigureOut">
              <a:rPr lang="en-US" smtClean="0"/>
              <a:t>2014-07-29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86297-E7F0-8F4A-99CB-8FE830035E3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087D269-9D9C-A145-9B97-C37E9BF62F60}" type="datetimeFigureOut">
              <a:rPr lang="en-US" smtClean="0"/>
              <a:t>2014-07-29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86297-E7F0-8F4A-99CB-8FE830035E3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6297-E7F0-8F4A-99CB-8FE830035E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6297-E7F0-8F4A-99CB-8FE830035E3C}"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6297-E7F0-8F4A-99CB-8FE830035E3C}"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59925-5FED-7B45-A723-6ABE6F7F08A7}" type="slidenum">
              <a:rPr lang="en-US" smtClean="0"/>
              <a:t>‹#›</a:t>
            </a:fld>
            <a:endParaRPr lang="en-US"/>
          </a:p>
        </p:txBody>
      </p:sp>
    </p:spTree>
    <p:extLst>
      <p:ext uri="{BB962C8B-B14F-4D97-AF65-F5344CB8AC3E}">
        <p14:creationId xmlns:p14="http://schemas.microsoft.com/office/powerpoint/2010/main" val="1460177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30831871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41127752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381869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1087D269-9D9C-A145-9B97-C37E9BF62F60}" type="datetimeFigureOut">
              <a:rPr lang="en-US" smtClean="0"/>
              <a:t>2014-07-29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1555151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1087D269-9D9C-A145-9B97-C37E9BF62F60}" type="datetimeFigureOut">
              <a:rPr lang="en-US" smtClean="0"/>
              <a:t>2014-07-29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1946716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7D269-9D9C-A145-9B97-C37E9BF62F60}" type="datetimeFigureOut">
              <a:rPr lang="en-US" smtClean="0"/>
              <a:t>2014-07-29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27730604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59925-5FED-7B45-A723-6ABE6F7F08A7}" type="slidenum">
              <a:rPr lang="en-US" smtClean="0"/>
              <a:t>‹#›</a:t>
            </a:fld>
            <a:endParaRPr lang="en-US"/>
          </a:p>
        </p:txBody>
      </p:sp>
    </p:spTree>
    <p:extLst>
      <p:ext uri="{BB962C8B-B14F-4D97-AF65-F5344CB8AC3E}">
        <p14:creationId xmlns:p14="http://schemas.microsoft.com/office/powerpoint/2010/main" val="17097611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197113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6297-E7F0-8F4A-99CB-8FE830035E3C}"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13692312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6297-E7F0-8F4A-99CB-8FE830035E3C}" type="slidenum">
              <a:rPr lang="en-US" smtClean="0"/>
              <a:t>‹#›</a:t>
            </a:fld>
            <a:endParaRPr lang="en-US"/>
          </a:p>
        </p:txBody>
      </p:sp>
    </p:spTree>
    <p:extLst>
      <p:ext uri="{BB962C8B-B14F-4D97-AF65-F5344CB8AC3E}">
        <p14:creationId xmlns:p14="http://schemas.microsoft.com/office/powerpoint/2010/main" val="352755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1087D269-9D9C-A145-9B97-C37E9BF62F60}" type="datetimeFigureOut">
              <a:rPr lang="en-US" smtClean="0"/>
              <a:t>2014-07-29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7B86297-E7F0-8F4A-99CB-8FE830035E3C}"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1087D269-9D9C-A145-9B97-C37E9BF62F60}" type="datetimeFigureOut">
              <a:rPr lang="en-US" smtClean="0"/>
              <a:t>2014-07-29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86297-E7F0-8F4A-99CB-8FE830035E3C}"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7B86297-E7F0-8F4A-99CB-8FE830035E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1087D269-9D9C-A145-9B97-C37E9BF62F60}" type="datetimeFigureOut">
              <a:rPr lang="en-US" smtClean="0"/>
              <a:t>2014-07-29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6297-E7F0-8F4A-99CB-8FE830035E3C}"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2.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1087D269-9D9C-A145-9B97-C37E9BF62F60}" type="datetimeFigureOut">
              <a:rPr lang="en-US" smtClean="0"/>
              <a:t>2014-07-29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7B86297-E7F0-8F4A-99CB-8FE830035E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 id="2147483752" r:id="rId18"/>
    <p:sldLayoutId id="2147483753" r:id="rId19"/>
    <p:sldLayoutId id="2147483754"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7D269-9D9C-A145-9B97-C37E9BF62F60}" type="datetimeFigureOut">
              <a:rPr lang="en-US" smtClean="0"/>
              <a:t>2014-07-29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86297-E7F0-8F4A-99CB-8FE830035E3C}" type="slidenum">
              <a:rPr lang="en-US" smtClean="0"/>
              <a:t>‹#›</a:t>
            </a:fld>
            <a:endParaRPr lang="en-US"/>
          </a:p>
        </p:txBody>
      </p:sp>
    </p:spTree>
    <p:extLst>
      <p:ext uri="{BB962C8B-B14F-4D97-AF65-F5344CB8AC3E}">
        <p14:creationId xmlns:p14="http://schemas.microsoft.com/office/powerpoint/2010/main" val="162368140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390" y="4624668"/>
            <a:ext cx="8484810" cy="933450"/>
          </a:xfrm>
        </p:spPr>
        <p:txBody>
          <a:bodyPr>
            <a:normAutofit/>
          </a:bodyPr>
          <a:lstStyle/>
          <a:p>
            <a:r>
              <a:rPr lang="en-US" sz="3600" dirty="0" smtClean="0"/>
              <a:t>Theme: Methods of Control</a:t>
            </a:r>
            <a:endParaRPr lang="en-US" sz="3600" dirty="0"/>
          </a:p>
        </p:txBody>
      </p:sp>
      <p:sp>
        <p:nvSpPr>
          <p:cNvPr id="3" name="Subtitle 2"/>
          <p:cNvSpPr>
            <a:spLocks noGrp="1"/>
          </p:cNvSpPr>
          <p:nvPr>
            <p:ph type="subTitle" idx="1"/>
          </p:nvPr>
        </p:nvSpPr>
        <p:spPr>
          <a:xfrm>
            <a:off x="4119784" y="5562599"/>
            <a:ext cx="4719416" cy="748553"/>
          </a:xfrm>
        </p:spPr>
        <p:txBody>
          <a:bodyPr>
            <a:noAutofit/>
          </a:bodyPr>
          <a:lstStyle/>
          <a:p>
            <a:r>
              <a:rPr lang="en-US" sz="2000" dirty="0" err="1">
                <a:solidFill>
                  <a:srgbClr val="660066"/>
                </a:solidFill>
              </a:rPr>
              <a:t>Bokanovsky</a:t>
            </a:r>
            <a:r>
              <a:rPr lang="en-US" sz="2000" dirty="0">
                <a:solidFill>
                  <a:srgbClr val="660066"/>
                </a:solidFill>
              </a:rPr>
              <a:t> </a:t>
            </a:r>
            <a:r>
              <a:rPr lang="en-US" sz="2000" dirty="0" smtClean="0">
                <a:solidFill>
                  <a:srgbClr val="660066"/>
                </a:solidFill>
              </a:rPr>
              <a:t>process, </a:t>
            </a:r>
            <a:r>
              <a:rPr lang="en-US" sz="2000" dirty="0" err="1">
                <a:solidFill>
                  <a:srgbClr val="660066"/>
                </a:solidFill>
              </a:rPr>
              <a:t>hypnopaedic</a:t>
            </a:r>
            <a:r>
              <a:rPr lang="en-US" sz="2000" dirty="0">
                <a:solidFill>
                  <a:srgbClr val="660066"/>
                </a:solidFill>
              </a:rPr>
              <a:t> </a:t>
            </a:r>
            <a:r>
              <a:rPr lang="en-US" sz="2000" dirty="0" smtClean="0">
                <a:solidFill>
                  <a:srgbClr val="660066"/>
                </a:solidFill>
              </a:rPr>
              <a:t>conditioning, war, drugs </a:t>
            </a:r>
            <a:endParaRPr lang="en-US" sz="2000" dirty="0">
              <a:solidFill>
                <a:srgbClr val="660066"/>
              </a:solidFill>
            </a:endParaRPr>
          </a:p>
        </p:txBody>
      </p:sp>
    </p:spTree>
    <p:extLst>
      <p:ext uri="{BB962C8B-B14F-4D97-AF65-F5344CB8AC3E}">
        <p14:creationId xmlns:p14="http://schemas.microsoft.com/office/powerpoint/2010/main" val="194759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644"/>
            <a:ext cx="8229600" cy="825996"/>
          </a:xfrm>
        </p:spPr>
        <p:txBody>
          <a:bodyPr>
            <a:normAutofit/>
          </a:bodyPr>
          <a:lstStyle/>
          <a:p>
            <a:r>
              <a:rPr lang="en-US" b="1" dirty="0" smtClean="0">
                <a:solidFill>
                  <a:srgbClr val="660066"/>
                </a:solidFill>
              </a:rPr>
              <a:t>Caste System in Brave New World</a:t>
            </a:r>
            <a:endParaRPr lang="en-US" b="1" dirty="0">
              <a:solidFill>
                <a:srgbClr val="660066"/>
              </a:solidFill>
            </a:endParaRPr>
          </a:p>
        </p:txBody>
      </p:sp>
      <p:pic>
        <p:nvPicPr>
          <p:cNvPr id="13" name="Content Placeholder 12" descr="caste system bnw.png"/>
          <p:cNvPicPr>
            <a:picLocks noGrp="1" noChangeAspect="1"/>
          </p:cNvPicPr>
          <p:nvPr>
            <p:ph idx="1"/>
          </p:nvPr>
        </p:nvPicPr>
        <p:blipFill>
          <a:blip r:embed="rId2">
            <a:extLst>
              <a:ext uri="{28A0092B-C50C-407E-A947-70E740481C1C}">
                <a14:useLocalDpi xmlns:a14="http://schemas.microsoft.com/office/drawing/2010/main" val="0"/>
              </a:ext>
            </a:extLst>
          </a:blip>
          <a:srcRect l="-18026" r="-18026"/>
          <a:stretch>
            <a:fillRect/>
          </a:stretch>
        </p:blipFill>
        <p:spPr>
          <a:xfrm>
            <a:off x="-1185873" y="1833633"/>
            <a:ext cx="9183061" cy="4238427"/>
          </a:xfrm>
        </p:spPr>
      </p:pic>
      <p:sp>
        <p:nvSpPr>
          <p:cNvPr id="14" name="TextBox 13"/>
          <p:cNvSpPr txBox="1"/>
          <p:nvPr/>
        </p:nvSpPr>
        <p:spPr>
          <a:xfrm>
            <a:off x="6899109" y="1052417"/>
            <a:ext cx="2402886" cy="4770537"/>
          </a:xfrm>
          <a:prstGeom prst="rect">
            <a:avLst/>
          </a:prstGeom>
          <a:noFill/>
        </p:spPr>
        <p:txBody>
          <a:bodyPr wrap="square" rtlCol="0">
            <a:spAutoFit/>
          </a:bodyPr>
          <a:lstStyle/>
          <a:p>
            <a:r>
              <a:rPr lang="en-US" sz="1600" dirty="0"/>
              <a:t>Ironically </a:t>
            </a:r>
            <a:r>
              <a:rPr lang="en-US" sz="1600" dirty="0" smtClean="0"/>
              <a:t>“</a:t>
            </a:r>
            <a:r>
              <a:rPr lang="en-US" sz="1600" dirty="0"/>
              <a:t>khaki” – the color of the </a:t>
            </a:r>
            <a:r>
              <a:rPr lang="en-US" sz="1600" b="1" dirty="0"/>
              <a:t>“Deltas”</a:t>
            </a:r>
            <a:r>
              <a:rPr lang="en-US" sz="1600" dirty="0"/>
              <a:t> is very significant and symbolic.</a:t>
            </a:r>
          </a:p>
          <a:p>
            <a:endParaRPr lang="en-US" sz="1600" dirty="0"/>
          </a:p>
          <a:p>
            <a:r>
              <a:rPr lang="en-US" sz="1600" dirty="0"/>
              <a:t>  The color khaki was coined in British India – derived from the Hindustani language from the word </a:t>
            </a:r>
            <a:r>
              <a:rPr lang="en-US" sz="1600" i="1" dirty="0" err="1"/>
              <a:t>khak</a:t>
            </a:r>
            <a:r>
              <a:rPr lang="en-US" sz="1600" dirty="0"/>
              <a:t> meaning soil.  Ironically – India’s caste system, predicated on Hinduism, features a tiered, rigid, social pyramid that labels the lower castes as “untouchable” because they are believed to be unclean. </a:t>
            </a:r>
          </a:p>
        </p:txBody>
      </p:sp>
    </p:spTree>
    <p:extLst>
      <p:ext uri="{BB962C8B-B14F-4D97-AF65-F5344CB8AC3E}">
        <p14:creationId xmlns:p14="http://schemas.microsoft.com/office/powerpoint/2010/main" val="78517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Caste Manipulation</a:t>
            </a:r>
            <a:endParaRPr lang="en-US" dirty="0"/>
          </a:p>
        </p:txBody>
      </p:sp>
      <p:sp>
        <p:nvSpPr>
          <p:cNvPr id="3" name="Content Placeholder 2"/>
          <p:cNvSpPr>
            <a:spLocks noGrp="1"/>
          </p:cNvSpPr>
          <p:nvPr>
            <p:ph idx="1"/>
          </p:nvPr>
        </p:nvSpPr>
        <p:spPr/>
        <p:txBody>
          <a:bodyPr/>
          <a:lstStyle/>
          <a:p>
            <a:r>
              <a:rPr lang="en-US" sz="3200" dirty="0" smtClean="0"/>
              <a:t>Page 17 – How is technology used to manipulate the castes?</a:t>
            </a:r>
          </a:p>
          <a:p>
            <a:endParaRPr lang="en-US" dirty="0"/>
          </a:p>
        </p:txBody>
      </p:sp>
    </p:spTree>
    <p:extLst>
      <p:ext uri="{BB962C8B-B14F-4D97-AF65-F5344CB8AC3E}">
        <p14:creationId xmlns:p14="http://schemas.microsoft.com/office/powerpoint/2010/main" val="2876440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Suggestion </a:t>
            </a:r>
            <a:endParaRPr lang="en-US" dirty="0"/>
          </a:p>
        </p:txBody>
      </p:sp>
      <p:sp>
        <p:nvSpPr>
          <p:cNvPr id="3" name="Content Placeholder 2"/>
          <p:cNvSpPr>
            <a:spLocks noGrp="1"/>
          </p:cNvSpPr>
          <p:nvPr>
            <p:ph idx="1"/>
          </p:nvPr>
        </p:nvSpPr>
        <p:spPr/>
        <p:txBody>
          <a:bodyPr>
            <a:normAutofit/>
          </a:bodyPr>
          <a:lstStyle/>
          <a:p>
            <a:r>
              <a:rPr lang="en-US" b="1" dirty="0" smtClean="0">
                <a:solidFill>
                  <a:schemeClr val="tx2"/>
                </a:solidFill>
              </a:rPr>
              <a:t>Technology: </a:t>
            </a:r>
            <a:r>
              <a:rPr lang="en-US" dirty="0" smtClean="0"/>
              <a:t>We see how sleep suggestion is used to manipulate the various castes and how they control one castes feeling of another, “</a:t>
            </a:r>
            <a:r>
              <a:rPr lang="en-US" i="1" dirty="0" smtClean="0"/>
              <a:t>Alpha children wear grey. They work much harder than we do because they’re so frightfully clever</a:t>
            </a:r>
            <a:r>
              <a:rPr lang="en-US" dirty="0" smtClean="0"/>
              <a:t>.” (</a:t>
            </a:r>
            <a:r>
              <a:rPr lang="en-US" dirty="0" err="1" smtClean="0"/>
              <a:t>pg</a:t>
            </a:r>
            <a:r>
              <a:rPr lang="en-US" dirty="0" smtClean="0"/>
              <a:t> 22)</a:t>
            </a:r>
          </a:p>
          <a:p>
            <a:r>
              <a:rPr lang="en-US" dirty="0" smtClean="0">
                <a:solidFill>
                  <a:srgbClr val="1F497D"/>
                </a:solidFill>
              </a:rPr>
              <a:t>How is this an example of technology being used to control society? </a:t>
            </a:r>
            <a:endParaRPr lang="en-US" dirty="0">
              <a:solidFill>
                <a:srgbClr val="1F497D"/>
              </a:solidFill>
            </a:endParaRPr>
          </a:p>
          <a:p>
            <a:r>
              <a:rPr lang="en-US" dirty="0" smtClean="0">
                <a:solidFill>
                  <a:schemeClr val="tx2"/>
                </a:solidFill>
              </a:rPr>
              <a:t>What are the results of this sort of suggestion? </a:t>
            </a:r>
            <a:endParaRPr lang="en-US" dirty="0">
              <a:solidFill>
                <a:schemeClr val="tx2"/>
              </a:solidFill>
            </a:endParaRPr>
          </a:p>
        </p:txBody>
      </p:sp>
    </p:spTree>
    <p:extLst>
      <p:ext uri="{BB962C8B-B14F-4D97-AF65-F5344CB8AC3E}">
        <p14:creationId xmlns:p14="http://schemas.microsoft.com/office/powerpoint/2010/main" val="73144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and Science</a:t>
            </a:r>
            <a:endParaRPr lang="en-US" dirty="0"/>
          </a:p>
        </p:txBody>
      </p:sp>
      <p:sp>
        <p:nvSpPr>
          <p:cNvPr id="3" name="Content Placeholder 2"/>
          <p:cNvSpPr>
            <a:spLocks noGrp="1"/>
          </p:cNvSpPr>
          <p:nvPr>
            <p:ph idx="1"/>
          </p:nvPr>
        </p:nvSpPr>
        <p:spPr/>
        <p:txBody>
          <a:bodyPr/>
          <a:lstStyle/>
          <a:p>
            <a:r>
              <a:rPr lang="en-US" dirty="0" smtClean="0"/>
              <a:t>“…the explosion of the anthrax bombs is hardly louder than the popping of a paper bag.” (</a:t>
            </a:r>
            <a:r>
              <a:rPr lang="en-US" dirty="0" err="1" smtClean="0"/>
              <a:t>pg</a:t>
            </a:r>
            <a:r>
              <a:rPr lang="en-US" dirty="0" smtClean="0"/>
              <a:t> 41)</a:t>
            </a:r>
          </a:p>
          <a:p>
            <a:r>
              <a:rPr lang="en-US" dirty="0" smtClean="0"/>
              <a:t>“The Russian technique for infecting water supplies was particularly </a:t>
            </a:r>
            <a:r>
              <a:rPr lang="en-US" dirty="0" err="1" smtClean="0"/>
              <a:t>ingenius</a:t>
            </a:r>
            <a:r>
              <a:rPr lang="en-US" dirty="0" smtClean="0"/>
              <a:t>.” (</a:t>
            </a:r>
            <a:r>
              <a:rPr lang="en-US" dirty="0" err="1" smtClean="0"/>
              <a:t>pg</a:t>
            </a:r>
            <a:r>
              <a:rPr lang="en-US" dirty="0" smtClean="0"/>
              <a:t> 41)</a:t>
            </a:r>
          </a:p>
          <a:p>
            <a:endParaRPr lang="en-US" dirty="0"/>
          </a:p>
          <a:p>
            <a:r>
              <a:rPr lang="en-US" dirty="0" smtClean="0"/>
              <a:t>Why are these dangerous uses of science? </a:t>
            </a:r>
            <a:endParaRPr lang="en-US" dirty="0"/>
          </a:p>
          <a:p>
            <a:r>
              <a:rPr lang="en-US" dirty="0" smtClean="0"/>
              <a:t>How does this mirror society today?</a:t>
            </a:r>
          </a:p>
          <a:p>
            <a:endParaRPr lang="en-US" dirty="0"/>
          </a:p>
        </p:txBody>
      </p:sp>
    </p:spTree>
    <p:extLst>
      <p:ext uri="{BB962C8B-B14F-4D97-AF65-F5344CB8AC3E}">
        <p14:creationId xmlns:p14="http://schemas.microsoft.com/office/powerpoint/2010/main" val="385468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Technologies</a:t>
            </a:r>
            <a:endParaRPr lang="en-US" dirty="0"/>
          </a:p>
        </p:txBody>
      </p:sp>
      <p:sp>
        <p:nvSpPr>
          <p:cNvPr id="3" name="Content Placeholder 2"/>
          <p:cNvSpPr>
            <a:spLocks noGrp="1"/>
          </p:cNvSpPr>
          <p:nvPr>
            <p:ph idx="1"/>
          </p:nvPr>
        </p:nvSpPr>
        <p:spPr/>
        <p:txBody>
          <a:bodyPr/>
          <a:lstStyle/>
          <a:p>
            <a:r>
              <a:rPr lang="en-US" dirty="0" smtClean="0">
                <a:solidFill>
                  <a:srgbClr val="1F497D"/>
                </a:solidFill>
              </a:rPr>
              <a:t>How does the control over sex and birthing technology represent a very important part of government control?</a:t>
            </a:r>
            <a:endParaRPr lang="en-US" dirty="0">
              <a:solidFill>
                <a:srgbClr val="1F497D"/>
              </a:solidFill>
            </a:endParaRPr>
          </a:p>
          <a:p>
            <a:r>
              <a:rPr lang="en-US" dirty="0" smtClean="0"/>
              <a:t>The Hatching Center re-enforces the caste system. You are born and chosen to be what caste you will be and are given no choice of what you can become.</a:t>
            </a:r>
            <a:endParaRPr lang="en-US" dirty="0"/>
          </a:p>
        </p:txBody>
      </p:sp>
    </p:spTree>
    <p:extLst>
      <p:ext uri="{BB962C8B-B14F-4D97-AF65-F5344CB8AC3E}">
        <p14:creationId xmlns:p14="http://schemas.microsoft.com/office/powerpoint/2010/main" val="852972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Soma</a:t>
            </a:r>
            <a:endParaRPr lang="en-US" dirty="0"/>
          </a:p>
        </p:txBody>
      </p:sp>
      <p:sp>
        <p:nvSpPr>
          <p:cNvPr id="3" name="Content Placeholder 2"/>
          <p:cNvSpPr>
            <a:spLocks noGrp="1"/>
          </p:cNvSpPr>
          <p:nvPr>
            <p:ph idx="1"/>
          </p:nvPr>
        </p:nvSpPr>
        <p:spPr>
          <a:xfrm>
            <a:off x="457200" y="1873475"/>
            <a:ext cx="8229600" cy="2977953"/>
          </a:xfrm>
        </p:spPr>
        <p:txBody>
          <a:bodyPr>
            <a:normAutofit/>
          </a:bodyPr>
          <a:lstStyle/>
          <a:p>
            <a:r>
              <a:rPr lang="en-US" dirty="0" smtClean="0"/>
              <a:t>“Two thousand pharmacologists and biochemists were subsidized in A.F. 178.” (</a:t>
            </a:r>
            <a:r>
              <a:rPr lang="en-US" dirty="0" err="1" smtClean="0"/>
              <a:t>pg</a:t>
            </a:r>
            <a:r>
              <a:rPr lang="en-US" dirty="0" smtClean="0"/>
              <a:t> 45)</a:t>
            </a:r>
          </a:p>
          <a:p>
            <a:r>
              <a:rPr lang="en-US" dirty="0" smtClean="0"/>
              <a:t>Read Page 46. What do you think the passage, “All of the advantages of Christianity and alcohol; none of the defects.” and “Take a holiday from reality whenever you like, and come back without so much as a headache or mythology.” means?</a:t>
            </a:r>
          </a:p>
        </p:txBody>
      </p:sp>
      <p:sp>
        <p:nvSpPr>
          <p:cNvPr id="4" name="TextBox 3"/>
          <p:cNvSpPr txBox="1"/>
          <p:nvPr/>
        </p:nvSpPr>
        <p:spPr>
          <a:xfrm>
            <a:off x="118130" y="5065505"/>
            <a:ext cx="9025869" cy="553998"/>
          </a:xfrm>
          <a:prstGeom prst="rect">
            <a:avLst/>
          </a:prstGeom>
          <a:noFill/>
        </p:spPr>
        <p:txBody>
          <a:bodyPr wrap="square" rtlCol="0">
            <a:spAutoFit/>
          </a:bodyPr>
          <a:lstStyle/>
          <a:p>
            <a:pPr algn="ctr"/>
            <a:r>
              <a:rPr lang="en-US" sz="3000" b="1" dirty="0">
                <a:solidFill>
                  <a:srgbClr val="1F497D"/>
                </a:solidFill>
              </a:rPr>
              <a:t>Think about this and discuss for 5 min with your group</a:t>
            </a:r>
          </a:p>
        </p:txBody>
      </p:sp>
    </p:spTree>
    <p:extLst>
      <p:ext uri="{BB962C8B-B14F-4D97-AF65-F5344CB8AC3E}">
        <p14:creationId xmlns:p14="http://schemas.microsoft.com/office/powerpoint/2010/main" val="751881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Soma</a:t>
            </a:r>
            <a:endParaRPr lang="en-US" dirty="0"/>
          </a:p>
        </p:txBody>
      </p:sp>
      <p:sp>
        <p:nvSpPr>
          <p:cNvPr id="3" name="Content Placeholder 2"/>
          <p:cNvSpPr>
            <a:spLocks noGrp="1"/>
          </p:cNvSpPr>
          <p:nvPr>
            <p:ph idx="1"/>
          </p:nvPr>
        </p:nvSpPr>
        <p:spPr/>
        <p:txBody>
          <a:bodyPr/>
          <a:lstStyle/>
          <a:p>
            <a:r>
              <a:rPr lang="en-US" dirty="0" smtClean="0"/>
              <a:t>What does Soma do? Do you know of anything in today’s society that does the same thing as Soma?</a:t>
            </a:r>
          </a:p>
          <a:p>
            <a:endParaRPr lang="en-US" dirty="0"/>
          </a:p>
          <a:p>
            <a:r>
              <a:rPr lang="en-US" dirty="0" smtClean="0"/>
              <a:t>What are the effects of Soma?</a:t>
            </a:r>
          </a:p>
          <a:p>
            <a:endParaRPr lang="en-US" dirty="0"/>
          </a:p>
          <a:p>
            <a:r>
              <a:rPr lang="en-US" dirty="0" smtClean="0"/>
              <a:t>Why do you think the Government would give its people Soma?</a:t>
            </a:r>
            <a:endParaRPr lang="en-US" dirty="0"/>
          </a:p>
        </p:txBody>
      </p:sp>
    </p:spTree>
    <p:extLst>
      <p:ext uri="{BB962C8B-B14F-4D97-AF65-F5344CB8AC3E}">
        <p14:creationId xmlns:p14="http://schemas.microsoft.com/office/powerpoint/2010/main" val="1348281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Science and Technology </a:t>
            </a:r>
            <a:br>
              <a:rPr lang="en-US" dirty="0" smtClean="0"/>
            </a:br>
            <a:r>
              <a:rPr lang="en-US" dirty="0" smtClean="0"/>
              <a:t>Critical Analysis</a:t>
            </a:r>
            <a:endParaRPr lang="en-US" dirty="0"/>
          </a:p>
        </p:txBody>
      </p:sp>
      <p:sp>
        <p:nvSpPr>
          <p:cNvPr id="3" name="Content Placeholder 2"/>
          <p:cNvSpPr>
            <a:spLocks noGrp="1"/>
          </p:cNvSpPr>
          <p:nvPr>
            <p:ph idx="1"/>
          </p:nvPr>
        </p:nvSpPr>
        <p:spPr>
          <a:xfrm>
            <a:off x="457200" y="4007424"/>
            <a:ext cx="8229600" cy="2357686"/>
          </a:xfrm>
        </p:spPr>
        <p:txBody>
          <a:bodyPr>
            <a:noAutofit/>
          </a:bodyPr>
          <a:lstStyle/>
          <a:p>
            <a:r>
              <a:rPr lang="en-US" sz="2400" dirty="0" smtClean="0"/>
              <a:t>Who has access to science and technology? </a:t>
            </a:r>
          </a:p>
          <a:p>
            <a:r>
              <a:rPr lang="en-US" sz="2400" dirty="0" smtClean="0"/>
              <a:t>What does this tell us about science and technology in this society?</a:t>
            </a:r>
          </a:p>
          <a:p>
            <a:r>
              <a:rPr lang="en-US" sz="2400" dirty="0" smtClean="0"/>
              <a:t>What are their purposes and provide 2 examples from the book to support your opinion.</a:t>
            </a:r>
            <a:endParaRPr lang="en-US" sz="2400" dirty="0"/>
          </a:p>
        </p:txBody>
      </p:sp>
      <p:sp>
        <p:nvSpPr>
          <p:cNvPr id="4" name="TextBox 3"/>
          <p:cNvSpPr txBox="1"/>
          <p:nvPr/>
        </p:nvSpPr>
        <p:spPr>
          <a:xfrm>
            <a:off x="457200" y="1786970"/>
            <a:ext cx="8387783" cy="1815882"/>
          </a:xfrm>
          <a:prstGeom prst="rect">
            <a:avLst/>
          </a:prstGeom>
          <a:noFill/>
        </p:spPr>
        <p:txBody>
          <a:bodyPr wrap="square" rtlCol="0">
            <a:spAutoFit/>
          </a:bodyPr>
          <a:lstStyle/>
          <a:p>
            <a:r>
              <a:rPr lang="en-US" sz="2800" b="1" dirty="0" smtClean="0">
                <a:solidFill>
                  <a:srgbClr val="1F497D"/>
                </a:solidFill>
              </a:rPr>
              <a:t>Individually reflect on the following questions and then write, using 2 examples, a response to the questions below. Be sure to write in full sentences and to review your handout on what makes a good paragraph. </a:t>
            </a:r>
            <a:endParaRPr lang="en-US" sz="2800" b="1" dirty="0">
              <a:solidFill>
                <a:srgbClr val="1F497D"/>
              </a:solidFill>
            </a:endParaRPr>
          </a:p>
        </p:txBody>
      </p:sp>
    </p:spTree>
    <p:extLst>
      <p:ext uri="{BB962C8B-B14F-4D97-AF65-F5344CB8AC3E}">
        <p14:creationId xmlns:p14="http://schemas.microsoft.com/office/powerpoint/2010/main" val="1374428383"/>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431</TotalTime>
  <Words>513</Words>
  <Application>Microsoft Macintosh PowerPoint</Application>
  <PresentationFormat>On-screen Show (4:3)</PresentationFormat>
  <Paragraphs>38</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Advantage</vt:lpstr>
      <vt:lpstr>Office Theme</vt:lpstr>
      <vt:lpstr>Theme: Methods of Control</vt:lpstr>
      <vt:lpstr>Caste System in Brave New World</vt:lpstr>
      <vt:lpstr>Caste Manipulation</vt:lpstr>
      <vt:lpstr>Sleep Suggestion </vt:lpstr>
      <vt:lpstr>War and Science</vt:lpstr>
      <vt:lpstr>Reproductive Technologies</vt:lpstr>
      <vt:lpstr>Soma</vt:lpstr>
      <vt:lpstr>Soma</vt:lpstr>
      <vt:lpstr>Science and Technology  Critical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Control</dc:title>
  <dc:creator>Gordon Laffin</dc:creator>
  <cp:lastModifiedBy>Gordon Laffin</cp:lastModifiedBy>
  <cp:revision>8</cp:revision>
  <dcterms:created xsi:type="dcterms:W3CDTF">2014-06-14T21:21:34Z</dcterms:created>
  <dcterms:modified xsi:type="dcterms:W3CDTF">2014-07-29T14:55:40Z</dcterms:modified>
</cp:coreProperties>
</file>