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4"/>
    <p:restoredTop sz="94720"/>
  </p:normalViewPr>
  <p:slideViewPr>
    <p:cSldViewPr snapToGrid="0">
      <p:cViewPr varScale="1">
        <p:scale>
          <a:sx n="102" d="100"/>
          <a:sy n="102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44D04E-71C2-48A7-B1D8-918D48D1004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3F5C12A-ED9C-4FEE-87EA-6F8534812BEC}">
      <dgm:prSet/>
      <dgm:spPr>
        <a:solidFill>
          <a:schemeClr val="accent6"/>
        </a:solidFill>
      </dgm:spPr>
      <dgm:t>
        <a:bodyPr/>
        <a:lstStyle/>
        <a:p>
          <a:r>
            <a:rPr lang="en-US" b="0" baseline="0"/>
            <a:t>Canada will be federally united with a “constitution similar in principle to that of the United Kingdom.”</a:t>
          </a:r>
          <a:endParaRPr lang="en-US"/>
        </a:p>
      </dgm:t>
    </dgm:pt>
    <dgm:pt modelId="{7C8AB091-8645-4ABC-AE6C-FA3F02FC3710}" type="parTrans" cxnId="{F2501D33-B2AF-444F-931F-41B39D258712}">
      <dgm:prSet/>
      <dgm:spPr/>
      <dgm:t>
        <a:bodyPr/>
        <a:lstStyle/>
        <a:p>
          <a:endParaRPr lang="en-US"/>
        </a:p>
      </dgm:t>
    </dgm:pt>
    <dgm:pt modelId="{D1B477D5-AB77-4557-A217-293FC48103CD}" type="sibTrans" cxnId="{F2501D33-B2AF-444F-931F-41B39D258712}">
      <dgm:prSet/>
      <dgm:spPr/>
      <dgm:t>
        <a:bodyPr/>
        <a:lstStyle/>
        <a:p>
          <a:endParaRPr lang="en-US"/>
        </a:p>
      </dgm:t>
    </dgm:pt>
    <dgm:pt modelId="{16764795-45E4-44BE-B344-B7AFEF081A03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b="0" baseline="0" dirty="0"/>
            <a:t>While there is no ‘official’ word Prime Minister, Cabinet system, party system or parliamentary democracy, they are created in the mirror image of the British system.</a:t>
          </a:r>
          <a:endParaRPr lang="en-US" dirty="0"/>
        </a:p>
      </dgm:t>
    </dgm:pt>
    <dgm:pt modelId="{E3CBB491-32D9-45CE-8044-D4DE90405379}" type="parTrans" cxnId="{3A6BE0ED-AF1C-4CFD-99E0-FCA4BCE99EEF}">
      <dgm:prSet/>
      <dgm:spPr/>
      <dgm:t>
        <a:bodyPr/>
        <a:lstStyle/>
        <a:p>
          <a:endParaRPr lang="en-US"/>
        </a:p>
      </dgm:t>
    </dgm:pt>
    <dgm:pt modelId="{8AA6A35D-BCED-4590-A928-0B1158B927EC}" type="sibTrans" cxnId="{3A6BE0ED-AF1C-4CFD-99E0-FCA4BCE99EEF}">
      <dgm:prSet/>
      <dgm:spPr/>
      <dgm:t>
        <a:bodyPr/>
        <a:lstStyle/>
        <a:p>
          <a:endParaRPr lang="en-US"/>
        </a:p>
      </dgm:t>
    </dgm:pt>
    <dgm:pt modelId="{C8BF7BB9-129A-A34A-89CB-4BCED0978C4F}" type="pres">
      <dgm:prSet presAssocID="{C544D04E-71C2-48A7-B1D8-918D48D10047}" presName="linear" presStyleCnt="0">
        <dgm:presLayoutVars>
          <dgm:animLvl val="lvl"/>
          <dgm:resizeHandles val="exact"/>
        </dgm:presLayoutVars>
      </dgm:prSet>
      <dgm:spPr/>
    </dgm:pt>
    <dgm:pt modelId="{6B9D796A-A694-AE49-BA3E-833E578A2F7A}" type="pres">
      <dgm:prSet presAssocID="{F3F5C12A-ED9C-4FEE-87EA-6F8534812BE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6CEE8F2-184E-1F4D-B36D-884F29EBB9EC}" type="pres">
      <dgm:prSet presAssocID="{D1B477D5-AB77-4557-A217-293FC48103CD}" presName="spacer" presStyleCnt="0"/>
      <dgm:spPr/>
    </dgm:pt>
    <dgm:pt modelId="{44442566-B30D-F549-98B5-476E937C8504}" type="pres">
      <dgm:prSet presAssocID="{16764795-45E4-44BE-B344-B7AFEF081A0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52F8301-456B-1945-B110-751D2FC2E06D}" type="presOf" srcId="{C544D04E-71C2-48A7-B1D8-918D48D10047}" destId="{C8BF7BB9-129A-A34A-89CB-4BCED0978C4F}" srcOrd="0" destOrd="0" presId="urn:microsoft.com/office/officeart/2005/8/layout/vList2"/>
    <dgm:cxn modelId="{5A22C41E-55E3-5542-B794-064F7968D119}" type="presOf" srcId="{16764795-45E4-44BE-B344-B7AFEF081A03}" destId="{44442566-B30D-F549-98B5-476E937C8504}" srcOrd="0" destOrd="0" presId="urn:microsoft.com/office/officeart/2005/8/layout/vList2"/>
    <dgm:cxn modelId="{F2501D33-B2AF-444F-931F-41B39D258712}" srcId="{C544D04E-71C2-48A7-B1D8-918D48D10047}" destId="{F3F5C12A-ED9C-4FEE-87EA-6F8534812BEC}" srcOrd="0" destOrd="0" parTransId="{7C8AB091-8645-4ABC-AE6C-FA3F02FC3710}" sibTransId="{D1B477D5-AB77-4557-A217-293FC48103CD}"/>
    <dgm:cxn modelId="{3A6BE0ED-AF1C-4CFD-99E0-FCA4BCE99EEF}" srcId="{C544D04E-71C2-48A7-B1D8-918D48D10047}" destId="{16764795-45E4-44BE-B344-B7AFEF081A03}" srcOrd="1" destOrd="0" parTransId="{E3CBB491-32D9-45CE-8044-D4DE90405379}" sibTransId="{8AA6A35D-BCED-4590-A928-0B1158B927EC}"/>
    <dgm:cxn modelId="{B90033FB-516C-FE40-97D4-98B63187059C}" type="presOf" srcId="{F3F5C12A-ED9C-4FEE-87EA-6F8534812BEC}" destId="{6B9D796A-A694-AE49-BA3E-833E578A2F7A}" srcOrd="0" destOrd="0" presId="urn:microsoft.com/office/officeart/2005/8/layout/vList2"/>
    <dgm:cxn modelId="{6A96EC5F-EE7E-9948-A6F5-48C1CB18DF64}" type="presParOf" srcId="{C8BF7BB9-129A-A34A-89CB-4BCED0978C4F}" destId="{6B9D796A-A694-AE49-BA3E-833E578A2F7A}" srcOrd="0" destOrd="0" presId="urn:microsoft.com/office/officeart/2005/8/layout/vList2"/>
    <dgm:cxn modelId="{50C8D2C3-C953-0541-B2DB-BACA84DBA7CE}" type="presParOf" srcId="{C8BF7BB9-129A-A34A-89CB-4BCED0978C4F}" destId="{86CEE8F2-184E-1F4D-B36D-884F29EBB9EC}" srcOrd="1" destOrd="0" presId="urn:microsoft.com/office/officeart/2005/8/layout/vList2"/>
    <dgm:cxn modelId="{7CC41F32-3DB1-A44E-813D-A752CDDDBF2C}" type="presParOf" srcId="{C8BF7BB9-129A-A34A-89CB-4BCED0978C4F}" destId="{44442566-B30D-F549-98B5-476E937C850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D796A-A694-AE49-BA3E-833E578A2F7A}">
      <dsp:nvSpPr>
        <dsp:cNvPr id="0" name=""/>
        <dsp:cNvSpPr/>
      </dsp:nvSpPr>
      <dsp:spPr>
        <a:xfrm>
          <a:off x="0" y="129989"/>
          <a:ext cx="5031485" cy="2416635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baseline="0"/>
            <a:t>Canada will be federally united with a “constitution similar in principle to that of the United Kingdom.”</a:t>
          </a:r>
          <a:endParaRPr lang="en-US" sz="1800" kern="1200"/>
        </a:p>
      </dsp:txBody>
      <dsp:txXfrm>
        <a:off x="117970" y="247959"/>
        <a:ext cx="4795545" cy="2180695"/>
      </dsp:txXfrm>
    </dsp:sp>
    <dsp:sp modelId="{44442566-B30D-F549-98B5-476E937C8504}">
      <dsp:nvSpPr>
        <dsp:cNvPr id="0" name=""/>
        <dsp:cNvSpPr/>
      </dsp:nvSpPr>
      <dsp:spPr>
        <a:xfrm>
          <a:off x="0" y="2598464"/>
          <a:ext cx="5031485" cy="241663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baseline="0" dirty="0"/>
            <a:t>While there is no ‘official’ word Prime Minister, Cabinet system, party system or parliamentary democracy, they are created in the mirror image of the British system.</a:t>
          </a:r>
          <a:endParaRPr lang="en-US" sz="1800" kern="1200" dirty="0"/>
        </a:p>
      </dsp:txBody>
      <dsp:txXfrm>
        <a:off x="117970" y="2716434"/>
        <a:ext cx="4795545" cy="21806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9/6/22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97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9/6/22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36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9/6/22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02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9/6/22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0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9/6/22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93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9/6/22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27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9/6/22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550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9/6/22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0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9/6/22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44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9/6/22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96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9/6/22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07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9/6/22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160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C8EEB0F-BA72-49AC-956F-331B60FDE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DE6CC9-C9DA-1BBC-AA97-5F8D2106D6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623" r="-1" b="-1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FB8CE58F-407C-497E-B723-21FD8C6D3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9937" y="721297"/>
            <a:ext cx="5565913" cy="5415406"/>
            <a:chOff x="797792" y="912854"/>
            <a:chExt cx="5298208" cy="503229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BE70332-ECAF-47BB-8C7B-BD049452F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1439" y="1056388"/>
              <a:ext cx="4968823" cy="4748064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16D9361-A35A-4DC8-AAB9-04FD2D6FEE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7792" y="912854"/>
              <a:ext cx="5298208" cy="503229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7FC31AD-FBB3-4219-A758-D6F7594A0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671" y="1232452"/>
              <a:ext cx="4715122" cy="4439901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3A72D59-ECB7-BF2E-F772-36E28718F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1463" y="1685677"/>
            <a:ext cx="4181444" cy="2362673"/>
          </a:xfrm>
        </p:spPr>
        <p:txBody>
          <a:bodyPr anchor="b">
            <a:normAutofit/>
          </a:bodyPr>
          <a:lstStyle/>
          <a:p>
            <a:pPr algn="ctr"/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Constitution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7735AC-6C9B-F96D-25F5-6FE98D05A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0240" y="4048350"/>
            <a:ext cx="3283888" cy="816301"/>
          </a:xfrm>
        </p:spPr>
        <p:txBody>
          <a:bodyPr anchor="t">
            <a:normAutofit/>
          </a:bodyPr>
          <a:lstStyle/>
          <a:p>
            <a:pPr algn="ctr"/>
            <a:endParaRPr lang="en-US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033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F8470-1958-B93E-ACC6-5A24CD2D3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 Court Decisions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6AF7C-70BA-17D4-F0FA-22DC60532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dirty="0"/>
              <a:t>When there is a dispute over the meaning or intent of certain sections, phrases and even individual words within the constitution, the courts are called upon to resolve it.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algn="ctr"/>
            <a:r>
              <a:rPr lang="en-US" b="1" dirty="0">
                <a:solidFill>
                  <a:schemeClr val="accent5"/>
                </a:solidFill>
              </a:rPr>
              <a:t>More on this soon with The Charter of Rights and Freedoms.</a:t>
            </a:r>
          </a:p>
        </p:txBody>
      </p:sp>
    </p:spTree>
    <p:extLst>
      <p:ext uri="{BB962C8B-B14F-4D97-AF65-F5344CB8AC3E}">
        <p14:creationId xmlns:p14="http://schemas.microsoft.com/office/powerpoint/2010/main" val="3504713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A08AC-F796-409C-AD97-8B476289E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1B312B-4E9A-405C-9CE8-103254380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10853745" cy="6858000"/>
            <a:chOff x="-1" y="0"/>
            <a:chExt cx="10934058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27ED404-4912-4C80-B5EB-98E67EB26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0"/>
              <a:ext cx="10515600" cy="6858000"/>
            </a:xfrm>
            <a:custGeom>
              <a:avLst/>
              <a:gdLst>
                <a:gd name="connsiteX0" fmla="*/ 0 w 10515600"/>
                <a:gd name="connsiteY0" fmla="*/ 0 h 6858000"/>
                <a:gd name="connsiteX1" fmla="*/ 3039549 w 10515600"/>
                <a:gd name="connsiteY1" fmla="*/ 0 h 6858000"/>
                <a:gd name="connsiteX2" fmla="*/ 3387573 w 10515600"/>
                <a:gd name="connsiteY2" fmla="*/ 0 h 6858000"/>
                <a:gd name="connsiteX3" fmla="*/ 3678072 w 10515600"/>
                <a:gd name="connsiteY3" fmla="*/ 0 h 6858000"/>
                <a:gd name="connsiteX4" fmla="*/ 3721524 w 10515600"/>
                <a:gd name="connsiteY4" fmla="*/ 0 h 6858000"/>
                <a:gd name="connsiteX5" fmla="*/ 4595394 w 10515600"/>
                <a:gd name="connsiteY5" fmla="*/ 0 h 6858000"/>
                <a:gd name="connsiteX6" fmla="*/ 4607603 w 10515600"/>
                <a:gd name="connsiteY6" fmla="*/ 0 h 6858000"/>
                <a:gd name="connsiteX7" fmla="*/ 4733044 w 10515600"/>
                <a:gd name="connsiteY7" fmla="*/ 0 h 6858000"/>
                <a:gd name="connsiteX8" fmla="*/ 6226185 w 10515600"/>
                <a:gd name="connsiteY8" fmla="*/ 0 h 6858000"/>
                <a:gd name="connsiteX9" fmla="*/ 8892577 w 10515600"/>
                <a:gd name="connsiteY9" fmla="*/ 0 h 6858000"/>
                <a:gd name="connsiteX10" fmla="*/ 8914701 w 10515600"/>
                <a:gd name="connsiteY10" fmla="*/ 14997 h 6858000"/>
                <a:gd name="connsiteX11" fmla="*/ 10515600 w 10515600"/>
                <a:gd name="connsiteY11" fmla="*/ 3621656 h 6858000"/>
                <a:gd name="connsiteX12" fmla="*/ 8641250 w 10515600"/>
                <a:gd name="connsiteY12" fmla="*/ 6374814 h 6858000"/>
                <a:gd name="connsiteX13" fmla="*/ 8124602 w 10515600"/>
                <a:gd name="connsiteY13" fmla="*/ 6780599 h 6858000"/>
                <a:gd name="connsiteX14" fmla="*/ 8012846 w 10515600"/>
                <a:gd name="connsiteY14" fmla="*/ 6858000 h 6858000"/>
                <a:gd name="connsiteX15" fmla="*/ 6226185 w 10515600"/>
                <a:gd name="connsiteY15" fmla="*/ 6858000 h 6858000"/>
                <a:gd name="connsiteX16" fmla="*/ 4607603 w 10515600"/>
                <a:gd name="connsiteY16" fmla="*/ 6858000 h 6858000"/>
                <a:gd name="connsiteX17" fmla="*/ 4595394 w 10515600"/>
                <a:gd name="connsiteY17" fmla="*/ 6858000 h 6858000"/>
                <a:gd name="connsiteX18" fmla="*/ 4424650 w 10515600"/>
                <a:gd name="connsiteY18" fmla="*/ 6858000 h 6858000"/>
                <a:gd name="connsiteX19" fmla="*/ 3721524 w 10515600"/>
                <a:gd name="connsiteY19" fmla="*/ 6858000 h 6858000"/>
                <a:gd name="connsiteX20" fmla="*/ 3678072 w 10515600"/>
                <a:gd name="connsiteY20" fmla="*/ 6858000 h 6858000"/>
                <a:gd name="connsiteX21" fmla="*/ 3387573 w 10515600"/>
                <a:gd name="connsiteY21" fmla="*/ 6858000 h 6858000"/>
                <a:gd name="connsiteX22" fmla="*/ 3039549 w 10515600"/>
                <a:gd name="connsiteY22" fmla="*/ 6858000 h 6858000"/>
                <a:gd name="connsiteX23" fmla="*/ 0 w 10515600"/>
                <a:gd name="connsiteY2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515600" h="6858000">
                  <a:moveTo>
                    <a:pt x="0" y="0"/>
                  </a:moveTo>
                  <a:lnTo>
                    <a:pt x="3039549" y="0"/>
                  </a:lnTo>
                  <a:lnTo>
                    <a:pt x="3387573" y="0"/>
                  </a:lnTo>
                  <a:lnTo>
                    <a:pt x="3678072" y="0"/>
                  </a:lnTo>
                  <a:lnTo>
                    <a:pt x="3721524" y="0"/>
                  </a:lnTo>
                  <a:lnTo>
                    <a:pt x="4595394" y="0"/>
                  </a:lnTo>
                  <a:lnTo>
                    <a:pt x="4607603" y="0"/>
                  </a:lnTo>
                  <a:lnTo>
                    <a:pt x="4733044" y="0"/>
                  </a:lnTo>
                  <a:lnTo>
                    <a:pt x="6226185" y="0"/>
                  </a:lnTo>
                  <a:lnTo>
                    <a:pt x="8892577" y="0"/>
                  </a:lnTo>
                  <a:lnTo>
                    <a:pt x="8914701" y="14997"/>
                  </a:lnTo>
                  <a:cubicBezTo>
                    <a:pt x="9941864" y="754641"/>
                    <a:pt x="10515600" y="2093192"/>
                    <a:pt x="10515600" y="3621656"/>
                  </a:cubicBezTo>
                  <a:cubicBezTo>
                    <a:pt x="10515600" y="4969131"/>
                    <a:pt x="9586875" y="5602839"/>
                    <a:pt x="8641250" y="6374814"/>
                  </a:cubicBezTo>
                  <a:cubicBezTo>
                    <a:pt x="8469047" y="6515397"/>
                    <a:pt x="8298420" y="6653108"/>
                    <a:pt x="8124602" y="6780599"/>
                  </a:cubicBezTo>
                  <a:lnTo>
                    <a:pt x="8012846" y="6858000"/>
                  </a:lnTo>
                  <a:lnTo>
                    <a:pt x="6226185" y="6858000"/>
                  </a:lnTo>
                  <a:lnTo>
                    <a:pt x="4607603" y="6858000"/>
                  </a:lnTo>
                  <a:lnTo>
                    <a:pt x="4595394" y="6858000"/>
                  </a:lnTo>
                  <a:lnTo>
                    <a:pt x="4424650" y="6858000"/>
                  </a:lnTo>
                  <a:lnTo>
                    <a:pt x="3721524" y="6858000"/>
                  </a:lnTo>
                  <a:lnTo>
                    <a:pt x="3678072" y="6858000"/>
                  </a:lnTo>
                  <a:lnTo>
                    <a:pt x="3387573" y="6858000"/>
                  </a:lnTo>
                  <a:lnTo>
                    <a:pt x="303954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E58012C-4DA3-4ED3-9500-41F9AF60B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0433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9AC73F7-22BD-4C46-B368-3F03B8478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8432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5C99F96-8984-456F-BD66-5C019A651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5308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0D37091-4964-1EAA-3642-E15224607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442913"/>
            <a:ext cx="6857365" cy="1344612"/>
          </a:xfrm>
        </p:spPr>
        <p:txBody>
          <a:bodyPr anchor="b">
            <a:normAutofit/>
          </a:bodyPr>
          <a:lstStyle/>
          <a:p>
            <a:r>
              <a:rPr lang="en-US" dirty="0"/>
              <a:t>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43DA4-B5E4-13C4-AEEC-A67E03304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5" y="2312988"/>
            <a:ext cx="6857365" cy="3651250"/>
          </a:xfrm>
        </p:spPr>
        <p:txBody>
          <a:bodyPr>
            <a:normAutofit/>
          </a:bodyPr>
          <a:lstStyle/>
          <a:p>
            <a:r>
              <a:rPr lang="en-US" dirty="0"/>
              <a:t>Education received a separate section (s.93) in the 1867 Constitution. But today we question the guarantees provided and beg the question: What schools should receive government funding? Read the section you have been given from the text and answer the questions. </a:t>
            </a:r>
            <a:r>
              <a:rPr lang="en-US" b="1" dirty="0">
                <a:solidFill>
                  <a:schemeClr val="accent5"/>
                </a:solidFill>
              </a:rPr>
              <a:t>(pg. 110 – 111) </a:t>
            </a:r>
            <a:r>
              <a:rPr lang="en-US" dirty="0"/>
              <a:t>Be prepared to discuss.</a:t>
            </a:r>
          </a:p>
        </p:txBody>
      </p:sp>
    </p:spTree>
    <p:extLst>
      <p:ext uri="{BB962C8B-B14F-4D97-AF65-F5344CB8AC3E}">
        <p14:creationId xmlns:p14="http://schemas.microsoft.com/office/powerpoint/2010/main" val="3002780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2364DF-0962-C0C5-A54A-34445ECFC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5103482" cy="1639888"/>
          </a:xfrm>
        </p:spPr>
        <p:txBody>
          <a:bodyPr anchor="b">
            <a:normAutofit/>
          </a:bodyPr>
          <a:lstStyle/>
          <a:p>
            <a:r>
              <a:rPr lang="en-US" dirty="0"/>
              <a:t>What is the Constitution?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BB188-FDD2-430A-9FF6-5F2165556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19" y="2312988"/>
            <a:ext cx="5103482" cy="365125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Provides a fundamental framework on which all other laws are based.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Sets out procedures for making laws and defines who will be involved in making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Its like a nation’s rulebook</a:t>
            </a:r>
          </a:p>
          <a:p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0577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9069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7E7EED0E-4D7C-67C3-09F4-A9C06FCC6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95872"/>
            <a:ext cx="3034173" cy="3927733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1AB52FBE-58AE-D89D-CE68-2652228DF4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2476" y="2425566"/>
            <a:ext cx="2717221" cy="407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451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199E8-5BC1-385E-1DFB-2E8E55091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Canada’s Constitution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B2FBA-A52C-0FAB-B2AD-EEE2C8B86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Founded on ideas of freedom, equality and democracy.</a:t>
            </a:r>
          </a:p>
          <a:p>
            <a:pPr marL="285750" indent="-285750">
              <a:buFontTx/>
              <a:buChar char="-"/>
            </a:pPr>
            <a:r>
              <a:rPr lang="en-US" dirty="0"/>
              <a:t>Has rules that everyone including government must follow.</a:t>
            </a:r>
          </a:p>
          <a:p>
            <a:pPr marL="285750" indent="-285750">
              <a:buFontTx/>
              <a:buChar char="-"/>
            </a:pPr>
            <a:r>
              <a:rPr lang="en-US" dirty="0"/>
              <a:t>Rules reflect Canadian value systems.</a:t>
            </a:r>
          </a:p>
          <a:p>
            <a:pPr marL="285750" indent="-285750">
              <a:buFontTx/>
              <a:buChar char="-"/>
            </a:pPr>
            <a:r>
              <a:rPr lang="en-US" dirty="0"/>
              <a:t>A constitution however, does not guarantee that all will abide by said rules or that everyone has the same shared values. 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b="1" i="1" dirty="0">
                <a:solidFill>
                  <a:schemeClr val="accent5"/>
                </a:solidFill>
              </a:rPr>
              <a:t>What are some values that might differ amongst </a:t>
            </a:r>
            <a:r>
              <a:rPr lang="en-US" b="1" i="1" dirty="0" err="1">
                <a:solidFill>
                  <a:schemeClr val="accent5"/>
                </a:solidFill>
              </a:rPr>
              <a:t>Canadains</a:t>
            </a:r>
            <a:r>
              <a:rPr lang="en-US" b="1" i="1" dirty="0">
                <a:solidFill>
                  <a:schemeClr val="accent5"/>
                </a:solidFill>
              </a:rPr>
              <a:t>? Why might they differ?</a:t>
            </a:r>
          </a:p>
        </p:txBody>
      </p:sp>
    </p:spTree>
    <p:extLst>
      <p:ext uri="{BB962C8B-B14F-4D97-AF65-F5344CB8AC3E}">
        <p14:creationId xmlns:p14="http://schemas.microsoft.com/office/powerpoint/2010/main" val="4017788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9BB7E9A-6937-4BF0-9F51-A20F197B5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DE4D0A-22F7-10CD-7C01-A8F454CF7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2912"/>
            <a:ext cx="5295569" cy="1822123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How Canada Operates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1E38948-82D6-C97A-1E08-52E7DC335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49" y="2509246"/>
            <a:ext cx="5181599" cy="3467518"/>
          </a:xfrm>
        </p:spPr>
        <p:txBody>
          <a:bodyPr anchor="t">
            <a:normAutofit/>
          </a:bodyPr>
          <a:lstStyle/>
          <a:p>
            <a:r>
              <a:rPr lang="en-US" i="1" dirty="0"/>
              <a:t>3 Main Sources of Canadian Constitution</a:t>
            </a:r>
          </a:p>
          <a:p>
            <a:r>
              <a:rPr lang="en-US" b="1" dirty="0">
                <a:solidFill>
                  <a:schemeClr val="accent5"/>
                </a:solidFill>
              </a:rPr>
              <a:t>1. Written Constitution 1867 (BNA)</a:t>
            </a:r>
          </a:p>
          <a:p>
            <a:r>
              <a:rPr lang="en-US" b="1" dirty="0">
                <a:solidFill>
                  <a:schemeClr val="accent5"/>
                </a:solidFill>
              </a:rPr>
              <a:t>2. Unwritten Rules &amp; Conventions</a:t>
            </a:r>
          </a:p>
          <a:p>
            <a:r>
              <a:rPr lang="en-US" b="1" dirty="0">
                <a:solidFill>
                  <a:schemeClr val="accent5"/>
                </a:solidFill>
              </a:rPr>
              <a:t>3. Court Rulings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0939753-89D7-48A8-8441-B9FF25CE8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4167" y="0"/>
            <a:ext cx="5687681" cy="5708856"/>
          </a:xfrm>
          <a:custGeom>
            <a:avLst/>
            <a:gdLst>
              <a:gd name="connsiteX0" fmla="*/ 2787282 w 5687681"/>
              <a:gd name="connsiteY0" fmla="*/ 0 h 5708856"/>
              <a:gd name="connsiteX1" fmla="*/ 3988996 w 5687681"/>
              <a:gd name="connsiteY1" fmla="*/ 0 h 5708856"/>
              <a:gd name="connsiteX2" fmla="*/ 4236253 w 5687681"/>
              <a:gd name="connsiteY2" fmla="*/ 68070 h 5708856"/>
              <a:gd name="connsiteX3" fmla="*/ 4483543 w 5687681"/>
              <a:gd name="connsiteY3" fmla="*/ 168573 h 5708856"/>
              <a:gd name="connsiteX4" fmla="*/ 5265611 w 5687681"/>
              <a:gd name="connsiteY4" fmla="*/ 790441 h 5708856"/>
              <a:gd name="connsiteX5" fmla="*/ 5682608 w 5687681"/>
              <a:gd name="connsiteY5" fmla="*/ 1499885 h 5708856"/>
              <a:gd name="connsiteX6" fmla="*/ 5687681 w 5687681"/>
              <a:gd name="connsiteY6" fmla="*/ 1513862 h 5708856"/>
              <a:gd name="connsiteX7" fmla="*/ 5687681 w 5687681"/>
              <a:gd name="connsiteY7" fmla="*/ 3841322 h 5708856"/>
              <a:gd name="connsiteX8" fmla="*/ 5651147 w 5687681"/>
              <a:gd name="connsiteY8" fmla="*/ 3896489 h 5708856"/>
              <a:gd name="connsiteX9" fmla="*/ 4734255 w 5687681"/>
              <a:gd name="connsiteY9" fmla="*/ 4737639 h 5708856"/>
              <a:gd name="connsiteX10" fmla="*/ 4532663 w 5687681"/>
              <a:gd name="connsiteY10" fmla="*/ 4898543 h 5708856"/>
              <a:gd name="connsiteX11" fmla="*/ 2876165 w 5687681"/>
              <a:gd name="connsiteY11" fmla="*/ 5708856 h 5708856"/>
              <a:gd name="connsiteX12" fmla="*/ 694066 w 5687681"/>
              <a:gd name="connsiteY12" fmla="*/ 4391717 h 5708856"/>
              <a:gd name="connsiteX13" fmla="*/ 461517 w 5687681"/>
              <a:gd name="connsiteY13" fmla="*/ 4054756 h 5708856"/>
              <a:gd name="connsiteX14" fmla="*/ 0 w 5687681"/>
              <a:gd name="connsiteY14" fmla="*/ 2993139 h 5708856"/>
              <a:gd name="connsiteX15" fmla="*/ 278855 w 5687681"/>
              <a:gd name="connsiteY15" fmla="*/ 1849819 h 5708856"/>
              <a:gd name="connsiteX16" fmla="*/ 1047879 w 5687681"/>
              <a:gd name="connsiteY16" fmla="*/ 867400 h 5708856"/>
              <a:gd name="connsiteX17" fmla="*/ 2159714 w 5687681"/>
              <a:gd name="connsiteY17" fmla="*/ 186098 h 5708856"/>
              <a:gd name="connsiteX18" fmla="*/ 2785137 w 5687681"/>
              <a:gd name="connsiteY18" fmla="*/ 372 h 570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87681" h="5708856">
                <a:moveTo>
                  <a:pt x="2787282" y="0"/>
                </a:moveTo>
                <a:lnTo>
                  <a:pt x="3988996" y="0"/>
                </a:lnTo>
                <a:lnTo>
                  <a:pt x="4236253" y="68070"/>
                </a:lnTo>
                <a:cubicBezTo>
                  <a:pt x="4321147" y="96843"/>
                  <a:pt x="4403628" y="130356"/>
                  <a:pt x="4483543" y="168573"/>
                </a:cubicBezTo>
                <a:cubicBezTo>
                  <a:pt x="4783119" y="311949"/>
                  <a:pt x="5046239" y="521215"/>
                  <a:pt x="5265611" y="790441"/>
                </a:cubicBezTo>
                <a:cubicBezTo>
                  <a:pt x="5433740" y="996857"/>
                  <a:pt x="5573537" y="1235870"/>
                  <a:pt x="5682608" y="1499885"/>
                </a:cubicBezTo>
                <a:lnTo>
                  <a:pt x="5687681" y="1513862"/>
                </a:lnTo>
                <a:lnTo>
                  <a:pt x="5687681" y="3841322"/>
                </a:lnTo>
                <a:lnTo>
                  <a:pt x="5651147" y="3896489"/>
                </a:lnTo>
                <a:cubicBezTo>
                  <a:pt x="5427171" y="4186934"/>
                  <a:pt x="5090625" y="4454446"/>
                  <a:pt x="4734255" y="4737639"/>
                </a:cubicBezTo>
                <a:cubicBezTo>
                  <a:pt x="4668506" y="4789825"/>
                  <a:pt x="4600584" y="4843856"/>
                  <a:pt x="4532663" y="4898543"/>
                </a:cubicBezTo>
                <a:cubicBezTo>
                  <a:pt x="3924681" y="5387974"/>
                  <a:pt x="3480945" y="5708856"/>
                  <a:pt x="2876165" y="5708856"/>
                </a:cubicBezTo>
                <a:cubicBezTo>
                  <a:pt x="1954665" y="5708856"/>
                  <a:pt x="1302047" y="5314966"/>
                  <a:pt x="694066" y="4391717"/>
                </a:cubicBezTo>
                <a:cubicBezTo>
                  <a:pt x="614503" y="4270875"/>
                  <a:pt x="536731" y="4160972"/>
                  <a:pt x="461517" y="4054756"/>
                </a:cubicBezTo>
                <a:cubicBezTo>
                  <a:pt x="149788" y="3614348"/>
                  <a:pt x="0" y="3385316"/>
                  <a:pt x="0" y="2993139"/>
                </a:cubicBezTo>
                <a:cubicBezTo>
                  <a:pt x="0" y="2603731"/>
                  <a:pt x="93889" y="2219065"/>
                  <a:pt x="278855" y="1849819"/>
                </a:cubicBezTo>
                <a:cubicBezTo>
                  <a:pt x="459854" y="1488610"/>
                  <a:pt x="718625" y="1157977"/>
                  <a:pt x="1047879" y="867400"/>
                </a:cubicBezTo>
                <a:cubicBezTo>
                  <a:pt x="1371504" y="581701"/>
                  <a:pt x="1755887" y="346080"/>
                  <a:pt x="2159714" y="186098"/>
                </a:cubicBezTo>
                <a:cubicBezTo>
                  <a:pt x="2367064" y="103803"/>
                  <a:pt x="2576044" y="41801"/>
                  <a:pt x="2785137" y="372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5CCFC5-858F-4B45-9B10-D49DD0280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5450" y="0"/>
            <a:ext cx="5866550" cy="5788550"/>
          </a:xfrm>
          <a:custGeom>
            <a:avLst/>
            <a:gdLst>
              <a:gd name="connsiteX0" fmla="*/ 2331396 w 5798121"/>
              <a:gd name="connsiteY0" fmla="*/ 0 h 5788550"/>
              <a:gd name="connsiteX1" fmla="*/ 4658651 w 5798121"/>
              <a:gd name="connsiteY1" fmla="*/ 0 h 5788550"/>
              <a:gd name="connsiteX2" fmla="*/ 4682835 w 5798121"/>
              <a:gd name="connsiteY2" fmla="*/ 9816 h 5788550"/>
              <a:gd name="connsiteX3" fmla="*/ 5499667 w 5798121"/>
              <a:gd name="connsiteY3" fmla="*/ 658449 h 5788550"/>
              <a:gd name="connsiteX4" fmla="*/ 5665313 w 5798121"/>
              <a:gd name="connsiteY4" fmla="*/ 884789 h 5788550"/>
              <a:gd name="connsiteX5" fmla="*/ 5798121 w 5798121"/>
              <a:gd name="connsiteY5" fmla="*/ 1110681 h 5788550"/>
              <a:gd name="connsiteX6" fmla="*/ 5798121 w 5798121"/>
              <a:gd name="connsiteY6" fmla="*/ 4016954 h 5788550"/>
              <a:gd name="connsiteX7" fmla="*/ 5706359 w 5798121"/>
              <a:gd name="connsiteY7" fmla="*/ 4121532 h 5788550"/>
              <a:gd name="connsiteX8" fmla="*/ 4944692 w 5798121"/>
              <a:gd name="connsiteY8" fmla="*/ 4775532 h 5788550"/>
              <a:gd name="connsiteX9" fmla="*/ 4734137 w 5798121"/>
              <a:gd name="connsiteY9" fmla="*/ 4943362 h 5788550"/>
              <a:gd name="connsiteX10" fmla="*/ 3004009 w 5798121"/>
              <a:gd name="connsiteY10" fmla="*/ 5788550 h 5788550"/>
              <a:gd name="connsiteX11" fmla="*/ 724917 w 5798121"/>
              <a:gd name="connsiteY11" fmla="*/ 4414722 h 5788550"/>
              <a:gd name="connsiteX12" fmla="*/ 482031 w 5798121"/>
              <a:gd name="connsiteY12" fmla="*/ 4063258 h 5788550"/>
              <a:gd name="connsiteX13" fmla="*/ 0 w 5798121"/>
              <a:gd name="connsiteY13" fmla="*/ 2955950 h 5788550"/>
              <a:gd name="connsiteX14" fmla="*/ 291250 w 5798121"/>
              <a:gd name="connsiteY14" fmla="*/ 1763422 h 5788550"/>
              <a:gd name="connsiteX15" fmla="*/ 1094457 w 5798121"/>
              <a:gd name="connsiteY15" fmla="*/ 738720 h 5788550"/>
              <a:gd name="connsiteX16" fmla="*/ 2255713 w 5798121"/>
              <a:gd name="connsiteY16" fmla="*/ 28095 h 578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798121" h="5788550">
                <a:moveTo>
                  <a:pt x="2331396" y="0"/>
                </a:moveTo>
                <a:lnTo>
                  <a:pt x="4658651" y="0"/>
                </a:lnTo>
                <a:lnTo>
                  <a:pt x="4682835" y="9816"/>
                </a:lnTo>
                <a:cubicBezTo>
                  <a:pt x="4995727" y="159362"/>
                  <a:pt x="5270543" y="377635"/>
                  <a:pt x="5499667" y="658449"/>
                </a:cubicBezTo>
                <a:cubicBezTo>
                  <a:pt x="5558201" y="730215"/>
                  <a:pt x="5613447" y="805760"/>
                  <a:pt x="5665313" y="884789"/>
                </a:cubicBezTo>
                <a:lnTo>
                  <a:pt x="5798121" y="1110681"/>
                </a:lnTo>
                <a:lnTo>
                  <a:pt x="5798121" y="4016954"/>
                </a:lnTo>
                <a:lnTo>
                  <a:pt x="5706359" y="4121532"/>
                </a:lnTo>
                <a:cubicBezTo>
                  <a:pt x="5491360" y="4341659"/>
                  <a:pt x="5223849" y="4553996"/>
                  <a:pt x="4944692" y="4775532"/>
                </a:cubicBezTo>
                <a:cubicBezTo>
                  <a:pt x="4876021" y="4829964"/>
                  <a:pt x="4805079" y="4886320"/>
                  <a:pt x="4734137" y="4943362"/>
                </a:cubicBezTo>
                <a:cubicBezTo>
                  <a:pt x="4099133" y="5453857"/>
                  <a:pt x="3635672" y="5788550"/>
                  <a:pt x="3004009" y="5788550"/>
                </a:cubicBezTo>
                <a:cubicBezTo>
                  <a:pt x="2041550" y="5788550"/>
                  <a:pt x="1359922" y="5377707"/>
                  <a:pt x="724917" y="4414722"/>
                </a:cubicBezTo>
                <a:cubicBezTo>
                  <a:pt x="641818" y="4288679"/>
                  <a:pt x="560588" y="4174046"/>
                  <a:pt x="482031" y="4063258"/>
                </a:cubicBezTo>
                <a:cubicBezTo>
                  <a:pt x="156446" y="3603895"/>
                  <a:pt x="0" y="3365006"/>
                  <a:pt x="0" y="2955950"/>
                </a:cubicBezTo>
                <a:cubicBezTo>
                  <a:pt x="0" y="2549782"/>
                  <a:pt x="98062" y="2148559"/>
                  <a:pt x="291250" y="1763422"/>
                </a:cubicBezTo>
                <a:cubicBezTo>
                  <a:pt x="480295" y="1386666"/>
                  <a:pt x="750568" y="1041802"/>
                  <a:pt x="1094457" y="738720"/>
                </a:cubicBezTo>
                <a:cubicBezTo>
                  <a:pt x="1432467" y="440725"/>
                  <a:pt x="1833935" y="194963"/>
                  <a:pt x="2255713" y="28095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348ECDC-D455-4B71-90F6-2ECC12B79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3734" y="0"/>
            <a:ext cx="5568114" cy="5577748"/>
          </a:xfrm>
          <a:custGeom>
            <a:avLst/>
            <a:gdLst>
              <a:gd name="connsiteX0" fmla="*/ 2959946 w 5568114"/>
              <a:gd name="connsiteY0" fmla="*/ 0 h 5577748"/>
              <a:gd name="connsiteX1" fmla="*/ 3614224 w 5568114"/>
              <a:gd name="connsiteY1" fmla="*/ 0 h 5577748"/>
              <a:gd name="connsiteX2" fmla="*/ 3844432 w 5568114"/>
              <a:gd name="connsiteY2" fmla="*/ 36392 h 5577748"/>
              <a:gd name="connsiteX3" fmla="*/ 4336826 w 5568114"/>
              <a:gd name="connsiteY3" fmla="*/ 203778 h 5577748"/>
              <a:gd name="connsiteX4" fmla="*/ 5093304 w 5568114"/>
              <a:gd name="connsiteY4" fmla="*/ 806978 h 5577748"/>
              <a:gd name="connsiteX5" fmla="*/ 5496656 w 5568114"/>
              <a:gd name="connsiteY5" fmla="*/ 1495125 h 5577748"/>
              <a:gd name="connsiteX6" fmla="*/ 5568114 w 5568114"/>
              <a:gd name="connsiteY6" fmla="*/ 1692569 h 5577748"/>
              <a:gd name="connsiteX7" fmla="*/ 5568114 w 5568114"/>
              <a:gd name="connsiteY7" fmla="*/ 3665503 h 5577748"/>
              <a:gd name="connsiteX8" fmla="*/ 5466225 w 5568114"/>
              <a:gd name="connsiteY8" fmla="*/ 3819786 h 5577748"/>
              <a:gd name="connsiteX9" fmla="*/ 4579336 w 5568114"/>
              <a:gd name="connsiteY9" fmla="*/ 4635686 h 5577748"/>
              <a:gd name="connsiteX10" fmla="*/ 4384340 w 5568114"/>
              <a:gd name="connsiteY10" fmla="*/ 4791760 h 5577748"/>
              <a:gd name="connsiteX11" fmla="*/ 2782048 w 5568114"/>
              <a:gd name="connsiteY11" fmla="*/ 5577748 h 5577748"/>
              <a:gd name="connsiteX12" fmla="*/ 671354 w 5568114"/>
              <a:gd name="connsiteY12" fmla="*/ 4300148 h 5577748"/>
              <a:gd name="connsiteX13" fmla="*/ 446415 w 5568114"/>
              <a:gd name="connsiteY13" fmla="*/ 3973302 h 5577748"/>
              <a:gd name="connsiteX14" fmla="*/ 0 w 5568114"/>
              <a:gd name="connsiteY14" fmla="*/ 2943554 h 5577748"/>
              <a:gd name="connsiteX15" fmla="*/ 269730 w 5568114"/>
              <a:gd name="connsiteY15" fmla="*/ 1834555 h 5577748"/>
              <a:gd name="connsiteX16" fmla="*/ 1013589 w 5568114"/>
              <a:gd name="connsiteY16" fmla="*/ 881627 h 5577748"/>
              <a:gd name="connsiteX17" fmla="*/ 2089042 w 5568114"/>
              <a:gd name="connsiteY17" fmla="*/ 220777 h 5577748"/>
              <a:gd name="connsiteX18" fmla="*/ 2845684 w 5568114"/>
              <a:gd name="connsiteY18" fmla="*/ 14234 h 557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568114" h="5577748">
                <a:moveTo>
                  <a:pt x="2959946" y="0"/>
                </a:moveTo>
                <a:lnTo>
                  <a:pt x="3614224" y="0"/>
                </a:lnTo>
                <a:lnTo>
                  <a:pt x="3844432" y="36392"/>
                </a:lnTo>
                <a:cubicBezTo>
                  <a:pt x="4017699" y="73748"/>
                  <a:pt x="4182227" y="129639"/>
                  <a:pt x="4336826" y="203778"/>
                </a:cubicBezTo>
                <a:cubicBezTo>
                  <a:pt x="4626600" y="342850"/>
                  <a:pt x="4881111" y="545834"/>
                  <a:pt x="5093304" y="806978"/>
                </a:cubicBezTo>
                <a:cubicBezTo>
                  <a:pt x="5255931" y="1007198"/>
                  <a:pt x="5391154" y="1239036"/>
                  <a:pt x="5496656" y="1495125"/>
                </a:cubicBezTo>
                <a:lnTo>
                  <a:pt x="5568114" y="1692569"/>
                </a:lnTo>
                <a:lnTo>
                  <a:pt x="5568114" y="3665503"/>
                </a:lnTo>
                <a:lnTo>
                  <a:pt x="5466225" y="3819786"/>
                </a:lnTo>
                <a:cubicBezTo>
                  <a:pt x="5249576" y="4101511"/>
                  <a:pt x="4924044" y="4360994"/>
                  <a:pt x="4579336" y="4635686"/>
                </a:cubicBezTo>
                <a:cubicBezTo>
                  <a:pt x="4515738" y="4686305"/>
                  <a:pt x="4450038" y="4738713"/>
                  <a:pt x="4384340" y="4791760"/>
                </a:cubicBezTo>
                <a:cubicBezTo>
                  <a:pt x="3796254" y="5266498"/>
                  <a:pt x="3367038" y="5577748"/>
                  <a:pt x="2782048" y="5577748"/>
                </a:cubicBezTo>
                <a:cubicBezTo>
                  <a:pt x="1890703" y="5577748"/>
                  <a:pt x="1259439" y="5195682"/>
                  <a:pt x="671354" y="4300148"/>
                </a:cubicBezTo>
                <a:cubicBezTo>
                  <a:pt x="594395" y="4182934"/>
                  <a:pt x="519167" y="4076330"/>
                  <a:pt x="446415" y="3973302"/>
                </a:cubicBezTo>
                <a:cubicBezTo>
                  <a:pt x="144886" y="3546115"/>
                  <a:pt x="0" y="3323958"/>
                  <a:pt x="0" y="2943554"/>
                </a:cubicBezTo>
                <a:cubicBezTo>
                  <a:pt x="0" y="2565835"/>
                  <a:pt x="90816" y="2192716"/>
                  <a:pt x="269730" y="1834555"/>
                </a:cubicBezTo>
                <a:cubicBezTo>
                  <a:pt x="444806" y="1484188"/>
                  <a:pt x="695109" y="1163480"/>
                  <a:pt x="1013589" y="881627"/>
                </a:cubicBezTo>
                <a:cubicBezTo>
                  <a:pt x="1326624" y="604505"/>
                  <a:pt x="1698428" y="375956"/>
                  <a:pt x="2089042" y="220777"/>
                </a:cubicBezTo>
                <a:cubicBezTo>
                  <a:pt x="2339747" y="120996"/>
                  <a:pt x="2592918" y="51971"/>
                  <a:pt x="2845684" y="14234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5DC8AD0B-844E-B115-A6EC-E42213588B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3143" y="1652277"/>
            <a:ext cx="6350416" cy="476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487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3AC01-9393-DFCA-A50D-94E81AB8F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522" y="442220"/>
            <a:ext cx="11711834" cy="134526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#1: The British North American Act</a:t>
            </a:r>
            <a:br>
              <a:rPr lang="en-US" dirty="0"/>
            </a:br>
            <a:r>
              <a:rPr lang="en-US" dirty="0"/>
              <a:t>A Case Study of Systemic Racism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6D056-8CFC-5D6E-352C-243BDA868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412" y="2312276"/>
            <a:ext cx="11411210" cy="4103504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Canada became a country in 1867 (Ontario, Quebec, New Brunswick, and Nova Scotia).</a:t>
            </a:r>
          </a:p>
          <a:p>
            <a:pPr marL="285750" indent="-285750">
              <a:buFontTx/>
              <a:buChar char="-"/>
            </a:pPr>
            <a:r>
              <a:rPr lang="en-US" dirty="0"/>
              <a:t>Legislation drawn up by British Parliament</a:t>
            </a:r>
          </a:p>
          <a:p>
            <a:pPr marL="285750" indent="-285750">
              <a:buFontTx/>
              <a:buChar char="-"/>
            </a:pPr>
            <a:r>
              <a:rPr lang="en-US" dirty="0"/>
              <a:t>Changes had to be passed through British Parliament</a:t>
            </a:r>
          </a:p>
          <a:p>
            <a:pPr marL="285750" indent="-285750">
              <a:buFontTx/>
              <a:buChar char="-"/>
            </a:pPr>
            <a:r>
              <a:rPr lang="en-US" dirty="0"/>
              <a:t>1982 Renamed the Constitution Act and The Charter of Rights and Freedoms was added</a:t>
            </a:r>
          </a:p>
          <a:p>
            <a:pPr marL="285750" indent="-285750">
              <a:buFontTx/>
              <a:buChar char="-"/>
            </a:pPr>
            <a:r>
              <a:rPr lang="en-US" dirty="0"/>
              <a:t>Federal System was adopted to cater to different needs of diverse people across Canada</a:t>
            </a:r>
          </a:p>
          <a:p>
            <a:pPr marL="285750" indent="-285750">
              <a:buFontTx/>
              <a:buChar char="-"/>
            </a:pPr>
            <a:r>
              <a:rPr lang="en-CA" dirty="0"/>
              <a:t>In 1867, the </a:t>
            </a:r>
            <a:r>
              <a:rPr lang="en-CA" i="1" dirty="0"/>
              <a:t>Constitution Act</a:t>
            </a:r>
            <a:r>
              <a:rPr lang="en-CA" dirty="0"/>
              <a:t> assigned legislative jurisdiction to Parliament over "</a:t>
            </a:r>
            <a:r>
              <a:rPr lang="en-CA" i="1" dirty="0">
                <a:solidFill>
                  <a:schemeClr val="accent5"/>
                </a:solidFill>
              </a:rPr>
              <a:t>Indians, and Lands reserved for the Indians</a:t>
            </a:r>
            <a:r>
              <a:rPr lang="en-CA" dirty="0"/>
              <a:t>." </a:t>
            </a:r>
          </a:p>
          <a:p>
            <a:r>
              <a:rPr lang="en-CA" i="1" dirty="0">
                <a:solidFill>
                  <a:schemeClr val="accent5"/>
                </a:solidFill>
              </a:rPr>
              <a:t>Watch the video history on our website. </a:t>
            </a:r>
            <a:r>
              <a:rPr lang="en-CA" b="1" i="1" dirty="0">
                <a:solidFill>
                  <a:schemeClr val="accent5"/>
                </a:solidFill>
              </a:rPr>
              <a:t>Reflect: Who determines justice?</a:t>
            </a:r>
            <a:endParaRPr lang="en-US" b="1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809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ABBAB-055B-AF38-2BAF-0AA0AAE72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16" y="442220"/>
            <a:ext cx="11749414" cy="134526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Indian Act 1867- Legal Systemic Racism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DEE49-E72E-F209-2AE8-CE45AE4F7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834" y="2312276"/>
            <a:ext cx="11386158" cy="4251362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Tx/>
              <a:buChar char="-"/>
            </a:pPr>
            <a:r>
              <a:rPr lang="en-CA" dirty="0"/>
              <a:t>Subsumed a number of colonial laws that aimed to eliminate First Nations culture in favour of assimilation into Euro-Canadian society.</a:t>
            </a:r>
          </a:p>
          <a:p>
            <a:pPr marL="285750" indent="-285750">
              <a:buFontTx/>
              <a:buChar char="-"/>
            </a:pPr>
            <a:r>
              <a:rPr lang="en-CA" b="1" dirty="0">
                <a:solidFill>
                  <a:schemeClr val="tx1"/>
                </a:solidFill>
              </a:rPr>
              <a:t>Gave the government sweeping powers with regards to First Nations identity, political structures, governance, cultural practices and education. </a:t>
            </a:r>
          </a:p>
          <a:p>
            <a:pPr marL="285750" indent="-285750">
              <a:buFontTx/>
              <a:buChar char="-"/>
            </a:pPr>
            <a:r>
              <a:rPr lang="en-CA" dirty="0"/>
              <a:t>These powers restricted Indigenous freedoms and allowed officials to determine Indigenous rights and benefits based on “</a:t>
            </a:r>
            <a:r>
              <a:rPr lang="en-CA" i="1" dirty="0">
                <a:solidFill>
                  <a:schemeClr val="accent5"/>
                </a:solidFill>
              </a:rPr>
              <a:t>good moral character</a:t>
            </a:r>
            <a:r>
              <a:rPr lang="en-CA" dirty="0"/>
              <a:t>.”</a:t>
            </a:r>
          </a:p>
          <a:p>
            <a:pPr marL="285750" indent="-285750">
              <a:buFontTx/>
              <a:buChar char="-"/>
            </a:pPr>
            <a:r>
              <a:rPr lang="en-CA" dirty="0"/>
              <a:t>Forbade First Nations peoples and communities from expressing their identities through governance and culture. </a:t>
            </a:r>
          </a:p>
          <a:p>
            <a:pPr marL="285750" indent="-285750">
              <a:buFontTx/>
              <a:buChar char="-"/>
            </a:pPr>
            <a:r>
              <a:rPr lang="en-CA" dirty="0"/>
              <a:t>Replaced traditional structures of governance with band council elections. </a:t>
            </a:r>
          </a:p>
          <a:p>
            <a:pPr marL="285750" indent="-285750">
              <a:buFontTx/>
              <a:buChar char="-"/>
            </a:pPr>
            <a:r>
              <a:rPr lang="en-CA" dirty="0"/>
              <a:t>illegal for First Nations peoples to practice religious ceremonies and various cultural gatherings. In 1884, the potlatch was banned, and in 1895, “</a:t>
            </a:r>
            <a:r>
              <a:rPr lang="en-CA" i="1" dirty="0">
                <a:solidFill>
                  <a:schemeClr val="accent5"/>
                </a:solidFill>
              </a:rPr>
              <a:t>any Indian festival, dance or other ceremony</a:t>
            </a:r>
            <a:r>
              <a:rPr lang="en-CA" dirty="0"/>
              <a:t>,” which would include powwows and the sun dance, were also are banned.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742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30A250-9F2C-4B16-9103-4F42601E1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3539152"/>
            <a:ext cx="8769350" cy="873824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Some Amendments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719801E-A6E2-4F88-BB91-2A71DBC478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17831" y="502276"/>
            <a:ext cx="3607800" cy="2957084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84FA090-1E51-4E96-AE7C-430E378B5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4077" y="421418"/>
            <a:ext cx="3943847" cy="3117733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689869E-ECC4-4D30-B2DF-C7DC3DD85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60566" y="341627"/>
            <a:ext cx="4205424" cy="3304046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C2E56600-29B2-0074-38A1-B5FAAB1F5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7370" y="245940"/>
            <a:ext cx="5099870" cy="338889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D624E-4241-D42D-CB91-1DC980F36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99" y="4412974"/>
            <a:ext cx="11536471" cy="2339598"/>
          </a:xfrm>
        </p:spPr>
        <p:txBody>
          <a:bodyPr>
            <a:normAutofit lnSpcReduction="10000"/>
          </a:bodyPr>
          <a:lstStyle/>
          <a:p>
            <a:pPr marL="285750" indent="-285750" algn="ctr">
              <a:lnSpc>
                <a:spcPct val="130000"/>
              </a:lnSpc>
              <a:buFontTx/>
              <a:buChar char="-"/>
            </a:pPr>
            <a:r>
              <a:rPr lang="en-CA" sz="1600" dirty="0"/>
              <a:t>In 1927, the Act made it illegal for First Nations peoples and communities to hire lawyers or bring about land claims against the government without the government’s consent.</a:t>
            </a:r>
          </a:p>
          <a:p>
            <a:pPr marL="285750" indent="-285750" algn="ctr">
              <a:lnSpc>
                <a:spcPct val="130000"/>
              </a:lnSpc>
              <a:buFontTx/>
              <a:buChar char="-"/>
            </a:pPr>
            <a:r>
              <a:rPr lang="en-CA" sz="1600" dirty="0"/>
              <a:t>required First Nations children to attend industrial or residential schools (1894 and 1920). </a:t>
            </a:r>
          </a:p>
          <a:p>
            <a:pPr marL="285750" indent="-285750" algn="ctr">
              <a:lnSpc>
                <a:spcPct val="130000"/>
              </a:lnSpc>
              <a:buFontTx/>
              <a:buChar char="-"/>
            </a:pPr>
            <a:r>
              <a:rPr lang="en-CA" sz="1600" dirty="0"/>
              <a:t>1885 Pass system: Indigenous people had to present a travel document authorized by an Indian agent in order to leave and return to their reserves.</a:t>
            </a:r>
          </a:p>
          <a:p>
            <a:pPr algn="ctr">
              <a:lnSpc>
                <a:spcPct val="130000"/>
              </a:lnSpc>
            </a:pPr>
            <a:r>
              <a:rPr lang="en-CA" sz="1600" b="1" i="1" dirty="0">
                <a:solidFill>
                  <a:schemeClr val="accent5"/>
                </a:solidFill>
              </a:rPr>
              <a:t>Visit our website and learn more about the effects of The Pass System</a:t>
            </a:r>
            <a:endParaRPr lang="en-US" sz="1600" b="1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671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C16C4-CE24-6CB2-DC63-79685B9AA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Exclusion of Women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6FA9A-7CA8-775B-2E9D-AA1D40113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78" y="2312276"/>
            <a:ext cx="11511418" cy="3651504"/>
          </a:xfrm>
        </p:spPr>
        <p:txBody>
          <a:bodyPr>
            <a:normAutofit lnSpcReduction="10000"/>
          </a:bodyPr>
          <a:lstStyle/>
          <a:p>
            <a:pPr marL="285750" indent="-285750">
              <a:buFontTx/>
              <a:buChar char="-"/>
            </a:pPr>
            <a:r>
              <a:rPr lang="en-CA" dirty="0"/>
              <a:t>Defined who was considered an Indian under the law. It stated that an Indian was “</a:t>
            </a:r>
            <a:r>
              <a:rPr lang="en-CA" i="1" dirty="0">
                <a:solidFill>
                  <a:schemeClr val="accent5"/>
                </a:solidFill>
              </a:rPr>
              <a:t>any </a:t>
            </a:r>
            <a:r>
              <a:rPr lang="en-CA" i="1" u="sng" dirty="0">
                <a:solidFill>
                  <a:schemeClr val="accent5"/>
                </a:solidFill>
              </a:rPr>
              <a:t>male</a:t>
            </a:r>
            <a:r>
              <a:rPr lang="en-CA" i="1" dirty="0">
                <a:solidFill>
                  <a:schemeClr val="accent5"/>
                </a:solidFill>
              </a:rPr>
              <a:t> person of Indian blood reputed to belong to a particular band</a:t>
            </a:r>
            <a:r>
              <a:rPr lang="en-CA" dirty="0"/>
              <a:t>.”</a:t>
            </a:r>
          </a:p>
          <a:p>
            <a:pPr marL="285750" indent="-285750">
              <a:buFontTx/>
              <a:buChar char="-"/>
            </a:pPr>
            <a:r>
              <a:rPr lang="en-CA" dirty="0"/>
              <a:t>Indian status also applied to “</a:t>
            </a:r>
            <a:r>
              <a:rPr lang="en-CA" dirty="0">
                <a:solidFill>
                  <a:schemeClr val="accent5"/>
                </a:solidFill>
              </a:rPr>
              <a:t>any child of such person</a:t>
            </a:r>
            <a:r>
              <a:rPr lang="en-CA" dirty="0"/>
              <a:t>” and to “</a:t>
            </a:r>
            <a:r>
              <a:rPr lang="en-CA" i="1" dirty="0">
                <a:solidFill>
                  <a:schemeClr val="accent5"/>
                </a:solidFill>
              </a:rPr>
              <a:t>any woman who is or was lawfully married to such person</a:t>
            </a:r>
            <a:r>
              <a:rPr lang="en-CA" dirty="0"/>
              <a:t>.”</a:t>
            </a:r>
          </a:p>
          <a:p>
            <a:pPr marL="285750" indent="-285750">
              <a:buFontTx/>
              <a:buChar char="-"/>
            </a:pPr>
            <a:r>
              <a:rPr lang="en-CA" dirty="0"/>
              <a:t>1951 women were able to vote in band council elections</a:t>
            </a:r>
          </a:p>
          <a:p>
            <a:pPr marL="285750" indent="-285750">
              <a:buFontTx/>
              <a:buChar char="-"/>
            </a:pPr>
            <a:r>
              <a:rPr lang="en-CA" dirty="0"/>
              <a:t>1951 amendments gave the provinces jurisdiction over Indigenous child welfare, leading to ‘60s scoop’</a:t>
            </a:r>
            <a:r>
              <a:rPr lang="en-CA" b="1" dirty="0">
                <a:solidFill>
                  <a:schemeClr val="accent5"/>
                </a:solidFill>
              </a:rPr>
              <a:t> </a:t>
            </a:r>
          </a:p>
          <a:p>
            <a:r>
              <a:rPr lang="en-CA" b="1" dirty="0">
                <a:solidFill>
                  <a:schemeClr val="accent5"/>
                </a:solidFill>
              </a:rPr>
              <a:t>Visit our website to see the long-lasting effects of systemic racism.</a:t>
            </a:r>
            <a:endParaRPr lang="en-US" b="1" dirty="0">
              <a:solidFill>
                <a:schemeClr val="accent5"/>
              </a:solidFill>
            </a:endParaRPr>
          </a:p>
          <a:p>
            <a:pPr marL="285750" indent="-285750">
              <a:buFontTx/>
              <a:buChar char="-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4533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D113E9-50F9-A4C3-CF72-D6E155697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340" y="1105232"/>
            <a:ext cx="3013545" cy="4277802"/>
          </a:xfrm>
        </p:spPr>
        <p:txBody>
          <a:bodyPr anchor="ctr">
            <a:normAutofit/>
          </a:bodyPr>
          <a:lstStyle/>
          <a:p>
            <a:r>
              <a:rPr lang="en-US" sz="3000"/>
              <a:t>#2 Canada’s Unwritten Constitution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4D684F8-91BF-481C-A965-722756A383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308533" y="0"/>
            <a:ext cx="7883467" cy="6858000"/>
            <a:chOff x="0" y="0"/>
            <a:chExt cx="7883467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5DF7B3C-29EF-4ADC-BFDC-C3A038AC4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7475746" cy="6858000"/>
            </a:xfrm>
            <a:custGeom>
              <a:avLst/>
              <a:gdLst>
                <a:gd name="connsiteX0" fmla="*/ 0 w 7475746"/>
                <a:gd name="connsiteY0" fmla="*/ 0 h 6858000"/>
                <a:gd name="connsiteX1" fmla="*/ 5859459 w 7475746"/>
                <a:gd name="connsiteY1" fmla="*/ 0 h 6858000"/>
                <a:gd name="connsiteX2" fmla="*/ 5874848 w 7475746"/>
                <a:gd name="connsiteY2" fmla="*/ 10445 h 6858000"/>
                <a:gd name="connsiteX3" fmla="*/ 7475746 w 7475746"/>
                <a:gd name="connsiteY3" fmla="*/ 3621913 h 6858000"/>
                <a:gd name="connsiteX4" fmla="*/ 5601397 w 7475746"/>
                <a:gd name="connsiteY4" fmla="*/ 6378742 h 6858000"/>
                <a:gd name="connsiteX5" fmla="*/ 5084748 w 7475746"/>
                <a:gd name="connsiteY5" fmla="*/ 6785068 h 6858000"/>
                <a:gd name="connsiteX6" fmla="*/ 4979585 w 7475746"/>
                <a:gd name="connsiteY6" fmla="*/ 6858000 h 6858000"/>
                <a:gd name="connsiteX7" fmla="*/ 0 w 7475746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5746" h="6858000">
                  <a:moveTo>
                    <a:pt x="0" y="0"/>
                  </a:moveTo>
                  <a:lnTo>
                    <a:pt x="5859459" y="0"/>
                  </a:lnTo>
                  <a:lnTo>
                    <a:pt x="5874848" y="10445"/>
                  </a:lnTo>
                  <a:cubicBezTo>
                    <a:pt x="6902010" y="751075"/>
                    <a:pt x="7475746" y="2091411"/>
                    <a:pt x="7475746" y="3621913"/>
                  </a:cubicBezTo>
                  <a:cubicBezTo>
                    <a:pt x="7475746" y="4971185"/>
                    <a:pt x="6547021" y="5605738"/>
                    <a:pt x="5601397" y="6378742"/>
                  </a:cubicBezTo>
                  <a:cubicBezTo>
                    <a:pt x="5429193" y="6519512"/>
                    <a:pt x="5258566" y="6657407"/>
                    <a:pt x="5084748" y="6785068"/>
                  </a:cubicBezTo>
                  <a:lnTo>
                    <a:pt x="497958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0289037-6999-491E-AA63-CC1C3CBBF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374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97CF6DF-9FF9-4D10-B338-0BEFC0AA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3373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67BD1D0-A235-978F-8898-494AE98E8A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73615"/>
              </p:ext>
            </p:extLst>
          </p:nvPr>
        </p:nvGraphicFramePr>
        <p:xfrm>
          <a:off x="5972174" y="819150"/>
          <a:ext cx="5031485" cy="5145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5121397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DarkSeedLeftStep">
      <a:dk1>
        <a:srgbClr val="000000"/>
      </a:dk1>
      <a:lt1>
        <a:srgbClr val="FFFFFF"/>
      </a:lt1>
      <a:dk2>
        <a:srgbClr val="301B2E"/>
      </a:dk2>
      <a:lt2>
        <a:srgbClr val="F0F3F2"/>
      </a:lt2>
      <a:accent1>
        <a:srgbClr val="C34D88"/>
      </a:accent1>
      <a:accent2>
        <a:srgbClr val="B13BA7"/>
      </a:accent2>
      <a:accent3>
        <a:srgbClr val="9C4DC3"/>
      </a:accent3>
      <a:accent4>
        <a:srgbClr val="5B3DB2"/>
      </a:accent4>
      <a:accent5>
        <a:srgbClr val="4D60C3"/>
      </a:accent5>
      <a:accent6>
        <a:srgbClr val="3B80B1"/>
      </a:accent6>
      <a:hlink>
        <a:srgbClr val="403FBF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741</Words>
  <Application>Microsoft Macintosh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Meiryo</vt:lpstr>
      <vt:lpstr>Arial</vt:lpstr>
      <vt:lpstr>Corbel</vt:lpstr>
      <vt:lpstr>SketchLinesVTI</vt:lpstr>
      <vt:lpstr>The Constitution</vt:lpstr>
      <vt:lpstr>What is the Constitution?</vt:lpstr>
      <vt:lpstr>Canada’s Constitution</vt:lpstr>
      <vt:lpstr>How Canada Operates</vt:lpstr>
      <vt:lpstr>#1: The British North American Act A Case Study of Systemic Racism</vt:lpstr>
      <vt:lpstr>Indian Act 1867- Legal Systemic Racism</vt:lpstr>
      <vt:lpstr>Some Amendments </vt:lpstr>
      <vt:lpstr>Exclusion of Women</vt:lpstr>
      <vt:lpstr>#2 Canada’s Unwritten Constitution</vt:lpstr>
      <vt:lpstr>#3 Court Decisions</vt:lpstr>
      <vt:lpstr>Education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Constitution</dc:title>
  <dc:creator>Gord Gord</dc:creator>
  <cp:lastModifiedBy>Gord Gord</cp:lastModifiedBy>
  <cp:revision>5</cp:revision>
  <dcterms:created xsi:type="dcterms:W3CDTF">2022-09-06T14:56:07Z</dcterms:created>
  <dcterms:modified xsi:type="dcterms:W3CDTF">2022-09-07T16:28:09Z</dcterms:modified>
</cp:coreProperties>
</file>