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Lst>
  <p:sldIdLst>
    <p:sldId id="256" r:id="rId2"/>
    <p:sldId id="266" r:id="rId3"/>
    <p:sldId id="267" r:id="rId4"/>
    <p:sldId id="260" r:id="rId5"/>
    <p:sldId id="257" r:id="rId6"/>
    <p:sldId id="258" r:id="rId7"/>
    <p:sldId id="259" r:id="rId8"/>
    <p:sldId id="261" r:id="rId9"/>
    <p:sldId id="262" r:id="rId10"/>
    <p:sldId id="263" r:id="rId11"/>
    <p:sldId id="26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82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CA"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7" name="Date Placeholder 6"/>
          <p:cNvSpPr>
            <a:spLocks noGrp="1"/>
          </p:cNvSpPr>
          <p:nvPr>
            <p:ph type="dt" sz="half" idx="10"/>
          </p:nvPr>
        </p:nvSpPr>
        <p:spPr/>
        <p:txBody>
          <a:bodyPr/>
          <a:lstStyle/>
          <a:p>
            <a:fld id="{17AD980A-0442-EB4C-818E-7B5144641E6F}" type="datetimeFigureOut">
              <a:rPr lang="en-US" smtClean="0"/>
              <a:t>20-04-24</a:t>
            </a:fld>
            <a:endParaRPr lang="en-US"/>
          </a:p>
        </p:txBody>
      </p:sp>
      <p:sp>
        <p:nvSpPr>
          <p:cNvPr id="8" name="Slide Number Placeholder 7"/>
          <p:cNvSpPr>
            <a:spLocks noGrp="1"/>
          </p:cNvSpPr>
          <p:nvPr>
            <p:ph type="sldNum" sz="quarter" idx="11"/>
          </p:nvPr>
        </p:nvSpPr>
        <p:spPr/>
        <p:txBody>
          <a:bodyPr/>
          <a:lstStyle/>
          <a:p>
            <a:fld id="{2D57B0AA-AC8E-4463-ADAC-E87D09B82E4F}"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17AD980A-0442-EB4C-818E-7B5144641E6F}" type="datetimeFigureOut">
              <a:rPr lang="en-US" smtClean="0"/>
              <a:t>20-04-24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6FB1C-90AC-B34D-8AB7-B343A5223C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17AD980A-0442-EB4C-818E-7B5144641E6F}" type="datetimeFigureOut">
              <a:rPr lang="en-US" smtClean="0"/>
              <a:t>20-04-24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6FB1C-90AC-B34D-8AB7-B343A5223C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smtClean="0"/>
          </a:p>
        </p:txBody>
      </p:sp>
      <p:sp>
        <p:nvSpPr>
          <p:cNvPr id="4" name="Date Placeholder 3"/>
          <p:cNvSpPr>
            <a:spLocks noGrp="1"/>
          </p:cNvSpPr>
          <p:nvPr>
            <p:ph type="dt" sz="half" idx="10"/>
          </p:nvPr>
        </p:nvSpPr>
        <p:spPr/>
        <p:txBody>
          <a:bodyPr/>
          <a:lstStyle/>
          <a:p>
            <a:fld id="{17AD980A-0442-EB4C-818E-7B5144641E6F}" type="datetimeFigureOut">
              <a:rPr lang="en-US" smtClean="0"/>
              <a:t>20-04-24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6FB1C-90AC-B34D-8AB7-B343A5223C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CA"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17AD980A-0442-EB4C-818E-7B5144641E6F}" type="datetimeFigureOut">
              <a:rPr lang="en-US" smtClean="0"/>
              <a:t>20-04-24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26FB1C-90AC-B34D-8AB7-B343A5223C1C}"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smtClean="0"/>
          </a:p>
        </p:txBody>
      </p:sp>
      <p:sp>
        <p:nvSpPr>
          <p:cNvPr id="5" name="Date Placeholder 4"/>
          <p:cNvSpPr>
            <a:spLocks noGrp="1"/>
          </p:cNvSpPr>
          <p:nvPr>
            <p:ph type="dt" sz="half" idx="10"/>
          </p:nvPr>
        </p:nvSpPr>
        <p:spPr/>
        <p:txBody>
          <a:bodyPr/>
          <a:lstStyle/>
          <a:p>
            <a:fld id="{17AD980A-0442-EB4C-818E-7B5144641E6F}" type="datetimeFigureOut">
              <a:rPr lang="en-US" smtClean="0"/>
              <a:t>20-04-24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6FB1C-90AC-B34D-8AB7-B343A5223C1C}"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7" name="Date Placeholder 6"/>
          <p:cNvSpPr>
            <a:spLocks noGrp="1"/>
          </p:cNvSpPr>
          <p:nvPr>
            <p:ph type="dt" sz="half" idx="10"/>
          </p:nvPr>
        </p:nvSpPr>
        <p:spPr/>
        <p:txBody>
          <a:bodyPr/>
          <a:lstStyle/>
          <a:p>
            <a:fld id="{17AD980A-0442-EB4C-818E-7B5144641E6F}" type="datetimeFigureOut">
              <a:rPr lang="en-US" smtClean="0"/>
              <a:t>20-04-24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26FB1C-90AC-B34D-8AB7-B343A5223C1C}"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Date Placeholder 2"/>
          <p:cNvSpPr>
            <a:spLocks noGrp="1"/>
          </p:cNvSpPr>
          <p:nvPr>
            <p:ph type="dt" sz="half" idx="10"/>
          </p:nvPr>
        </p:nvSpPr>
        <p:spPr/>
        <p:txBody>
          <a:bodyPr/>
          <a:lstStyle/>
          <a:p>
            <a:fld id="{17AD980A-0442-EB4C-818E-7B5144641E6F}" type="datetimeFigureOut">
              <a:rPr lang="en-US" smtClean="0"/>
              <a:t>20-04-24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26FB1C-90AC-B34D-8AB7-B343A5223C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D980A-0442-EB4C-818E-7B5144641E6F}" type="datetimeFigureOut">
              <a:rPr lang="en-US" smtClean="0"/>
              <a:t>20-04-24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26FB1C-90AC-B34D-8AB7-B343A5223C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CA"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17AD980A-0442-EB4C-818E-7B5144641E6F}" type="datetimeFigureOut">
              <a:rPr lang="en-US" smtClean="0"/>
              <a:t>20-04-24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6FB1C-90AC-B34D-8AB7-B343A5223C1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CA"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17AD980A-0442-EB4C-818E-7B5144641E6F}" type="datetimeFigureOut">
              <a:rPr lang="en-US" smtClean="0"/>
              <a:t>20-04-24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26FB1C-90AC-B34D-8AB7-B343A5223C1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CA"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7AD980A-0442-EB4C-818E-7B5144641E6F}" type="datetimeFigureOut">
              <a:rPr lang="en-US" smtClean="0"/>
              <a:t>20-04-24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126FB1C-90AC-B34D-8AB7-B343A5223C1C}"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Brave New World</a:t>
            </a:r>
            <a:endParaRPr lang="en-US" dirty="0"/>
          </a:p>
        </p:txBody>
      </p:sp>
      <p:sp>
        <p:nvSpPr>
          <p:cNvPr id="3" name="Subtitle 2"/>
          <p:cNvSpPr>
            <a:spLocks noGrp="1"/>
          </p:cNvSpPr>
          <p:nvPr>
            <p:ph type="subTitle" idx="1"/>
          </p:nvPr>
        </p:nvSpPr>
        <p:spPr/>
        <p:txBody>
          <a:bodyPr/>
          <a:lstStyle/>
          <a:p>
            <a:r>
              <a:rPr lang="en-US" dirty="0" smtClean="0"/>
              <a:t>Happiness, Spirituality, and a Review</a:t>
            </a:r>
            <a:endParaRPr lang="en-US" dirty="0"/>
          </a:p>
        </p:txBody>
      </p:sp>
    </p:spTree>
    <p:extLst>
      <p:ext uri="{BB962C8B-B14F-4D97-AF65-F5344CB8AC3E}">
        <p14:creationId xmlns:p14="http://schemas.microsoft.com/office/powerpoint/2010/main" val="3565972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Women</a:t>
            </a:r>
            <a:endParaRPr lang="en-US" dirty="0"/>
          </a:p>
        </p:txBody>
      </p:sp>
      <p:sp>
        <p:nvSpPr>
          <p:cNvPr id="4" name="TextBox 3"/>
          <p:cNvSpPr txBox="1"/>
          <p:nvPr/>
        </p:nvSpPr>
        <p:spPr>
          <a:xfrm>
            <a:off x="457200" y="2119099"/>
            <a:ext cx="8229600" cy="1815882"/>
          </a:xfrm>
          <a:prstGeom prst="rect">
            <a:avLst/>
          </a:prstGeom>
          <a:noFill/>
          <a:ln>
            <a:solidFill>
              <a:srgbClr val="FFFFFF"/>
            </a:solidFill>
          </a:ln>
        </p:spPr>
        <p:txBody>
          <a:bodyPr wrap="square" rtlCol="0">
            <a:spAutoFit/>
          </a:bodyPr>
          <a:lstStyle/>
          <a:p>
            <a:r>
              <a:rPr lang="en-US" sz="2800" dirty="0" smtClean="0">
                <a:solidFill>
                  <a:srgbClr val="1F497D"/>
                </a:solidFill>
              </a:rPr>
              <a:t>Choose 3 Feminist Criticism Questions and ask these questions of the book. Find specific answers and provide a Feminist analysis of the book. Then ask yourself: Does this book represent women well or not? </a:t>
            </a:r>
            <a:endParaRPr lang="en-US" sz="2800" dirty="0">
              <a:solidFill>
                <a:srgbClr val="1F497D"/>
              </a:solidFill>
            </a:endParaRPr>
          </a:p>
        </p:txBody>
      </p:sp>
    </p:spTree>
    <p:extLst>
      <p:ext uri="{BB962C8B-B14F-4D97-AF65-F5344CB8AC3E}">
        <p14:creationId xmlns:p14="http://schemas.microsoft.com/office/powerpoint/2010/main" val="1322937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Marxism</a:t>
            </a:r>
            <a:endParaRPr lang="en-US" dirty="0"/>
          </a:p>
        </p:txBody>
      </p:sp>
      <p:sp>
        <p:nvSpPr>
          <p:cNvPr id="3" name="Content Placeholder 2"/>
          <p:cNvSpPr>
            <a:spLocks noGrp="1"/>
          </p:cNvSpPr>
          <p:nvPr>
            <p:ph idx="1"/>
          </p:nvPr>
        </p:nvSpPr>
        <p:spPr>
          <a:xfrm>
            <a:off x="457200" y="1980261"/>
            <a:ext cx="8229600" cy="2194472"/>
          </a:xfrm>
          <a:ln>
            <a:solidFill>
              <a:srgbClr val="FFFFFF"/>
            </a:solidFill>
          </a:ln>
        </p:spPr>
        <p:txBody>
          <a:bodyPr/>
          <a:lstStyle/>
          <a:p>
            <a:r>
              <a:rPr lang="en-US" dirty="0" smtClean="0"/>
              <a:t>Review the Marxism PowerPoint. </a:t>
            </a:r>
            <a:endParaRPr lang="en-US" dirty="0"/>
          </a:p>
          <a:p>
            <a:pPr marL="0" indent="0">
              <a:buNone/>
            </a:pPr>
            <a:r>
              <a:rPr lang="en-US" dirty="0" smtClean="0"/>
              <a:t>What is the message about social organization or class difference from the story? How does this relate to equality and freedom?</a:t>
            </a:r>
            <a:endParaRPr lang="en-US" dirty="0" smtClean="0"/>
          </a:p>
        </p:txBody>
      </p:sp>
    </p:spTree>
    <p:extLst>
      <p:ext uri="{BB962C8B-B14F-4D97-AF65-F5344CB8AC3E}">
        <p14:creationId xmlns:p14="http://schemas.microsoft.com/office/powerpoint/2010/main" val="1565116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134470"/>
            <a:ext cx="7543800" cy="811306"/>
          </a:xfrm>
        </p:spPr>
        <p:txBody>
          <a:bodyPr/>
          <a:lstStyle/>
          <a:p>
            <a:r>
              <a:rPr lang="en-US" dirty="0" smtClean="0"/>
              <a:t>Happiness</a:t>
            </a:r>
            <a:endParaRPr lang="en-US" dirty="0"/>
          </a:p>
        </p:txBody>
      </p:sp>
      <p:sp>
        <p:nvSpPr>
          <p:cNvPr id="3" name="Content Placeholder 2"/>
          <p:cNvSpPr>
            <a:spLocks noGrp="1"/>
          </p:cNvSpPr>
          <p:nvPr>
            <p:ph idx="1"/>
          </p:nvPr>
        </p:nvSpPr>
        <p:spPr>
          <a:xfrm>
            <a:off x="83073" y="983129"/>
            <a:ext cx="9060927" cy="1228165"/>
          </a:xfrm>
        </p:spPr>
        <p:txBody>
          <a:bodyPr>
            <a:normAutofit lnSpcReduction="10000"/>
          </a:bodyPr>
          <a:lstStyle/>
          <a:p>
            <a:pPr marL="0" indent="0">
              <a:buNone/>
            </a:pPr>
            <a:r>
              <a:rPr lang="en-US" sz="2000" i="1" dirty="0" smtClean="0"/>
              <a:t>What is happiness? I might say its being content. You might say its when you win at a video game. Either way, happiness is subjective. Happiness is also individualistic and an emotion; two things the World State does not like.</a:t>
            </a:r>
          </a:p>
          <a:p>
            <a:endParaRPr lang="en-US" dirty="0"/>
          </a:p>
        </p:txBody>
      </p:sp>
      <p:sp>
        <p:nvSpPr>
          <p:cNvPr id="4" name="TextBox 3"/>
          <p:cNvSpPr txBox="1"/>
          <p:nvPr/>
        </p:nvSpPr>
        <p:spPr>
          <a:xfrm>
            <a:off x="83073" y="3739660"/>
            <a:ext cx="8881633" cy="1754327"/>
          </a:xfrm>
          <a:prstGeom prst="rect">
            <a:avLst/>
          </a:prstGeom>
          <a:noFill/>
          <a:ln w="22225">
            <a:solidFill>
              <a:schemeClr val="tx2"/>
            </a:solidFill>
          </a:ln>
        </p:spPr>
        <p:txBody>
          <a:bodyPr wrap="square" rtlCol="0">
            <a:spAutoFit/>
          </a:bodyPr>
          <a:lstStyle/>
          <a:p>
            <a:r>
              <a:rPr lang="en-US" i="1" dirty="0"/>
              <a:t>“You can't make tragedies without social instability. The world's stable now. People are happy; they get what they want, and they never want what they can't get. They're well off; they're safe; they're never ill; they're not afraid of death; they're blissfully ignorant of passion and old age; they're plagued with no mothers or fathers; they've got no wives, or children, or lovers to feel strongly about; they're so conditioned that they practically can't help behaving as they ought to behave.</a:t>
            </a:r>
            <a:r>
              <a:rPr lang="en-US" i="1" dirty="0" smtClean="0"/>
              <a:t>” - </a:t>
            </a:r>
            <a:r>
              <a:rPr lang="en-US" i="1" dirty="0" err="1" smtClean="0"/>
              <a:t>Mond</a:t>
            </a:r>
            <a:endParaRPr lang="en-US" i="1" dirty="0"/>
          </a:p>
        </p:txBody>
      </p:sp>
      <p:sp>
        <p:nvSpPr>
          <p:cNvPr id="5" name="TextBox 4"/>
          <p:cNvSpPr txBox="1"/>
          <p:nvPr/>
        </p:nvSpPr>
        <p:spPr>
          <a:xfrm>
            <a:off x="83073" y="5653137"/>
            <a:ext cx="5602941" cy="369332"/>
          </a:xfrm>
          <a:prstGeom prst="rect">
            <a:avLst/>
          </a:prstGeom>
          <a:noFill/>
        </p:spPr>
        <p:txBody>
          <a:bodyPr wrap="square" rtlCol="0">
            <a:spAutoFit/>
          </a:bodyPr>
          <a:lstStyle/>
          <a:p>
            <a:r>
              <a:rPr lang="en-US" dirty="0" smtClean="0"/>
              <a:t>What do you think about what </a:t>
            </a:r>
            <a:r>
              <a:rPr lang="en-US" dirty="0" err="1" smtClean="0"/>
              <a:t>Mond</a:t>
            </a:r>
            <a:r>
              <a:rPr lang="en-US" dirty="0" smtClean="0"/>
              <a:t> says? </a:t>
            </a:r>
            <a:endParaRPr lang="en-US" dirty="0"/>
          </a:p>
        </p:txBody>
      </p:sp>
      <p:sp>
        <p:nvSpPr>
          <p:cNvPr id="6" name="TextBox 5"/>
          <p:cNvSpPr txBox="1"/>
          <p:nvPr/>
        </p:nvSpPr>
        <p:spPr>
          <a:xfrm>
            <a:off x="3854824" y="2211294"/>
            <a:ext cx="4796118" cy="1200329"/>
          </a:xfrm>
          <a:prstGeom prst="rect">
            <a:avLst/>
          </a:prstGeom>
          <a:noFill/>
          <a:ln w="31750">
            <a:solidFill>
              <a:schemeClr val="tx2"/>
            </a:solidFill>
          </a:ln>
        </p:spPr>
        <p:txBody>
          <a:bodyPr wrap="square" rtlCol="0">
            <a:spAutoFit/>
          </a:bodyPr>
          <a:lstStyle/>
          <a:p>
            <a:r>
              <a:rPr lang="en-US" i="1" dirty="0"/>
              <a:t>"..there is always soma, delicious soma, half a </a:t>
            </a:r>
            <a:r>
              <a:rPr lang="en-US" i="1" dirty="0" err="1"/>
              <a:t>gramme</a:t>
            </a:r>
            <a:r>
              <a:rPr lang="en-US" i="1" dirty="0"/>
              <a:t> for a half-holiday, a </a:t>
            </a:r>
            <a:r>
              <a:rPr lang="en-US" i="1" dirty="0" err="1"/>
              <a:t>gramme</a:t>
            </a:r>
            <a:r>
              <a:rPr lang="en-US" i="1" dirty="0"/>
              <a:t> for a week-end, two </a:t>
            </a:r>
            <a:r>
              <a:rPr lang="en-US" i="1" dirty="0" err="1"/>
              <a:t>grammes</a:t>
            </a:r>
            <a:r>
              <a:rPr lang="en-US" i="1" dirty="0"/>
              <a:t> for a trip to the gorgeous East, three for a dark eternity on the moon..</a:t>
            </a:r>
            <a:r>
              <a:rPr lang="en-US" i="1" dirty="0" smtClean="0"/>
              <a:t>.” - </a:t>
            </a:r>
            <a:r>
              <a:rPr lang="en-US" i="1" dirty="0" err="1" smtClean="0"/>
              <a:t>Lenina</a:t>
            </a:r>
            <a:endParaRPr lang="en-US" i="1" dirty="0"/>
          </a:p>
        </p:txBody>
      </p:sp>
      <p:sp>
        <p:nvSpPr>
          <p:cNvPr id="7" name="TextBox 6"/>
          <p:cNvSpPr txBox="1"/>
          <p:nvPr/>
        </p:nvSpPr>
        <p:spPr>
          <a:xfrm>
            <a:off x="418353" y="2435412"/>
            <a:ext cx="3436471" cy="923330"/>
          </a:xfrm>
          <a:prstGeom prst="rect">
            <a:avLst/>
          </a:prstGeom>
          <a:noFill/>
        </p:spPr>
        <p:txBody>
          <a:bodyPr wrap="square" rtlCol="0">
            <a:spAutoFit/>
          </a:bodyPr>
          <a:lstStyle/>
          <a:p>
            <a:r>
              <a:rPr lang="en-US" dirty="0" smtClean="0"/>
              <a:t>How does the World State substitute for individual happiness? --------------------- &gt;</a:t>
            </a:r>
            <a:endParaRPr lang="en-US" dirty="0"/>
          </a:p>
        </p:txBody>
      </p:sp>
    </p:spTree>
    <p:extLst>
      <p:ext uri="{BB962C8B-B14F-4D97-AF65-F5344CB8AC3E}">
        <p14:creationId xmlns:p14="http://schemas.microsoft.com/office/powerpoint/2010/main" val="3510798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352"/>
            <a:ext cx="8229600" cy="853141"/>
          </a:xfrm>
        </p:spPr>
        <p:txBody>
          <a:bodyPr/>
          <a:lstStyle/>
          <a:p>
            <a:r>
              <a:rPr lang="en-US" dirty="0" smtClean="0"/>
              <a:t>Spirituality</a:t>
            </a:r>
            <a:endParaRPr lang="en-US" dirty="0"/>
          </a:p>
        </p:txBody>
      </p:sp>
      <p:sp>
        <p:nvSpPr>
          <p:cNvPr id="3" name="Content Placeholder 2"/>
          <p:cNvSpPr>
            <a:spLocks noGrp="1"/>
          </p:cNvSpPr>
          <p:nvPr>
            <p:ph idx="1"/>
          </p:nvPr>
        </p:nvSpPr>
        <p:spPr>
          <a:xfrm>
            <a:off x="457200" y="1063064"/>
            <a:ext cx="8229600" cy="1074271"/>
          </a:xfrm>
        </p:spPr>
        <p:txBody>
          <a:bodyPr>
            <a:normAutofit/>
          </a:bodyPr>
          <a:lstStyle/>
          <a:p>
            <a:pPr marL="0" indent="0">
              <a:buNone/>
            </a:pPr>
            <a:r>
              <a:rPr lang="en-US" dirty="0" smtClean="0"/>
              <a:t>Religion has been replaced with technology and the World State.</a:t>
            </a:r>
          </a:p>
        </p:txBody>
      </p:sp>
      <p:sp>
        <p:nvSpPr>
          <p:cNvPr id="4" name="TextBox 3"/>
          <p:cNvSpPr txBox="1"/>
          <p:nvPr/>
        </p:nvSpPr>
        <p:spPr>
          <a:xfrm>
            <a:off x="3242235" y="2226235"/>
            <a:ext cx="5692589" cy="2308324"/>
          </a:xfrm>
          <a:prstGeom prst="rect">
            <a:avLst/>
          </a:prstGeom>
          <a:noFill/>
          <a:ln w="34925">
            <a:solidFill>
              <a:schemeClr val="tx2"/>
            </a:solidFill>
          </a:ln>
        </p:spPr>
        <p:txBody>
          <a:bodyPr wrap="square" rtlCol="0">
            <a:spAutoFit/>
          </a:bodyPr>
          <a:lstStyle/>
          <a:p>
            <a:r>
              <a:rPr lang="en-US" i="1" dirty="0"/>
              <a:t>“You remind me of another of those old fellows called Bradley. He defined philosophy as the finding of bad reason for what one believes by instinct. As if one believed anything by instinct! One believes things because one has been conditioned to believe them. Finding bad reasons for what one believes for other bad reasons-that’s philosophy. People believe in God because they’ve been conditioned to.” </a:t>
            </a:r>
            <a:r>
              <a:rPr lang="mr-IN" i="1" dirty="0"/>
              <a:t>–</a:t>
            </a:r>
            <a:r>
              <a:rPr lang="en-US" i="1" dirty="0"/>
              <a:t> </a:t>
            </a:r>
            <a:r>
              <a:rPr lang="en-US" i="1" dirty="0" err="1"/>
              <a:t>Mond</a:t>
            </a:r>
            <a:r>
              <a:rPr lang="en-US" i="1" dirty="0"/>
              <a:t> </a:t>
            </a:r>
            <a:r>
              <a:rPr lang="en-US" i="1" dirty="0" err="1"/>
              <a:t>pg</a:t>
            </a:r>
            <a:r>
              <a:rPr lang="en-US" i="1" dirty="0"/>
              <a:t> 160</a:t>
            </a:r>
            <a:endParaRPr lang="en-US" i="1" dirty="0"/>
          </a:p>
        </p:txBody>
      </p:sp>
      <p:sp>
        <p:nvSpPr>
          <p:cNvPr id="5" name="TextBox 4"/>
          <p:cNvSpPr txBox="1"/>
          <p:nvPr/>
        </p:nvSpPr>
        <p:spPr>
          <a:xfrm>
            <a:off x="262965" y="4781176"/>
            <a:ext cx="8582212" cy="1477328"/>
          </a:xfrm>
          <a:prstGeom prst="rect">
            <a:avLst/>
          </a:prstGeom>
          <a:noFill/>
          <a:ln w="15875">
            <a:solidFill>
              <a:schemeClr val="tx2"/>
            </a:solidFill>
          </a:ln>
        </p:spPr>
        <p:txBody>
          <a:bodyPr wrap="square" rtlCol="0">
            <a:spAutoFit/>
          </a:bodyPr>
          <a:lstStyle/>
          <a:p>
            <a:r>
              <a:rPr lang="en-US" i="1" dirty="0"/>
              <a:t> “But all the same,” insisted the Savage, “it is natural to believe in God </a:t>
            </a:r>
            <a:r>
              <a:rPr lang="en-US" i="1" dirty="0" smtClean="0"/>
              <a:t>when you’re </a:t>
            </a:r>
            <a:r>
              <a:rPr lang="en-US" i="1" dirty="0"/>
              <a:t>alone-quite alone, in the night, thinking about death .</a:t>
            </a:r>
            <a:r>
              <a:rPr lang="en-US" i="1" dirty="0" smtClean="0"/>
              <a:t>”</a:t>
            </a:r>
          </a:p>
          <a:p>
            <a:endParaRPr lang="en-US" i="1" dirty="0"/>
          </a:p>
          <a:p>
            <a:r>
              <a:rPr lang="en-US" i="1" dirty="0"/>
              <a:t>“But people never are alone now,” said Mustapha </a:t>
            </a:r>
            <a:r>
              <a:rPr lang="en-US" i="1" dirty="0" err="1"/>
              <a:t>Mond</a:t>
            </a:r>
            <a:r>
              <a:rPr lang="en-US" i="1" dirty="0"/>
              <a:t>. “We make them </a:t>
            </a:r>
            <a:r>
              <a:rPr lang="en-US" i="1" dirty="0" smtClean="0"/>
              <a:t>hate solitude</a:t>
            </a:r>
            <a:r>
              <a:rPr lang="en-US" i="1" dirty="0"/>
              <a:t>; and we arrange their lives so that it’s almost impossible for them </a:t>
            </a:r>
            <a:r>
              <a:rPr lang="en-US" i="1" dirty="0" smtClean="0"/>
              <a:t>ever to </a:t>
            </a:r>
            <a:r>
              <a:rPr lang="en-US" i="1" dirty="0"/>
              <a:t>have it.</a:t>
            </a:r>
            <a:r>
              <a:rPr lang="en-US" i="1" dirty="0" smtClean="0"/>
              <a:t>” </a:t>
            </a:r>
            <a:r>
              <a:rPr lang="en-US" i="1" dirty="0" err="1" smtClean="0"/>
              <a:t>pg</a:t>
            </a:r>
            <a:r>
              <a:rPr lang="en-US" i="1" dirty="0" smtClean="0"/>
              <a:t> 160</a:t>
            </a:r>
            <a:endParaRPr lang="en-US" i="1" dirty="0"/>
          </a:p>
        </p:txBody>
      </p:sp>
      <p:sp>
        <p:nvSpPr>
          <p:cNvPr id="6" name="TextBox 5"/>
          <p:cNvSpPr txBox="1"/>
          <p:nvPr/>
        </p:nvSpPr>
        <p:spPr>
          <a:xfrm>
            <a:off x="457200" y="2226235"/>
            <a:ext cx="2351741" cy="2308324"/>
          </a:xfrm>
          <a:prstGeom prst="rect">
            <a:avLst/>
          </a:prstGeom>
          <a:noFill/>
        </p:spPr>
        <p:txBody>
          <a:bodyPr wrap="square" rtlCol="0">
            <a:spAutoFit/>
          </a:bodyPr>
          <a:lstStyle/>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What has religion been replaced with in our society? Do you see connections here? How do people distract from misery in our society?</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451550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Brave New </a:t>
            </a:r>
            <a:r>
              <a:rPr lang="en-US" dirty="0" smtClean="0"/>
              <a:t>World Review Activities:</a:t>
            </a:r>
            <a:endParaRPr lang="en-US" dirty="0"/>
          </a:p>
        </p:txBody>
      </p:sp>
      <p:sp>
        <p:nvSpPr>
          <p:cNvPr id="3" name="Content Placeholder 2"/>
          <p:cNvSpPr>
            <a:spLocks noGrp="1"/>
          </p:cNvSpPr>
          <p:nvPr>
            <p:ph idx="1"/>
          </p:nvPr>
        </p:nvSpPr>
        <p:spPr/>
        <p:txBody>
          <a:bodyPr/>
          <a:lstStyle/>
          <a:p>
            <a:r>
              <a:rPr lang="en-US" i="1" dirty="0" smtClean="0"/>
              <a:t>The next 7 slides provide some review questions to think about when writing your essay or reviewing for a final task. Complete all slides to increase your success in the course.</a:t>
            </a:r>
          </a:p>
          <a:p>
            <a:endParaRPr lang="en-US" dirty="0"/>
          </a:p>
          <a:p>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It </a:t>
            </a: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is a dystopia. What is a dystopia and what are some examples that prove it is a dystopia?</a:t>
            </a:r>
            <a:endParaRPr lang="en-US"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extLst>
      <p:ext uri="{BB962C8B-B14F-4D97-AF65-F5344CB8AC3E}">
        <p14:creationId xmlns:p14="http://schemas.microsoft.com/office/powerpoint/2010/main" val="3316536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Themes</a:t>
            </a:r>
            <a:endParaRPr lang="en-US" dirty="0"/>
          </a:p>
        </p:txBody>
      </p:sp>
      <p:sp>
        <p:nvSpPr>
          <p:cNvPr id="3" name="Content Placeholder 2"/>
          <p:cNvSpPr>
            <a:spLocks noGrp="1"/>
          </p:cNvSpPr>
          <p:nvPr>
            <p:ph idx="1"/>
          </p:nvPr>
        </p:nvSpPr>
        <p:spPr>
          <a:xfrm>
            <a:off x="457200" y="1617317"/>
            <a:ext cx="8229600" cy="1166433"/>
          </a:xfrm>
        </p:spPr>
        <p:txBody>
          <a:bodyPr/>
          <a:lstStyle/>
          <a:p>
            <a:r>
              <a:rPr lang="en-US" dirty="0" smtClean="0"/>
              <a:t>Control: Who has control? </a:t>
            </a:r>
            <a:endParaRPr lang="en-US" dirty="0"/>
          </a:p>
        </p:txBody>
      </p:sp>
      <p:pic>
        <p:nvPicPr>
          <p:cNvPr id="4" name="Content Placeholder 12" descr="caste system bnw.png"/>
          <p:cNvPicPr>
            <a:picLocks noChangeAspect="1"/>
          </p:cNvPicPr>
          <p:nvPr/>
        </p:nvPicPr>
        <p:blipFill>
          <a:blip r:embed="rId2">
            <a:extLst>
              <a:ext uri="{28A0092B-C50C-407E-A947-70E740481C1C}">
                <a14:useLocalDpi xmlns:a14="http://schemas.microsoft.com/office/drawing/2010/main" val="0"/>
              </a:ext>
            </a:extLst>
          </a:blip>
          <a:srcRect l="-18026" r="-18026"/>
          <a:stretch>
            <a:fillRect/>
          </a:stretch>
        </p:blipFill>
        <p:spPr>
          <a:xfrm>
            <a:off x="-39061" y="2317416"/>
            <a:ext cx="9183061" cy="4238427"/>
          </a:xfrm>
          <a:prstGeom prst="rect">
            <a:avLst/>
          </a:prstGeom>
        </p:spPr>
      </p:pic>
    </p:spTree>
    <p:extLst>
      <p:ext uri="{BB962C8B-B14F-4D97-AF65-F5344CB8AC3E}">
        <p14:creationId xmlns:p14="http://schemas.microsoft.com/office/powerpoint/2010/main" val="223937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Technology</a:t>
            </a:r>
            <a:endParaRPr lang="en-US" dirty="0"/>
          </a:p>
        </p:txBody>
      </p:sp>
      <p:sp>
        <p:nvSpPr>
          <p:cNvPr id="3" name="Content Placeholder 2"/>
          <p:cNvSpPr>
            <a:spLocks noGrp="1"/>
          </p:cNvSpPr>
          <p:nvPr>
            <p:ph idx="1"/>
          </p:nvPr>
        </p:nvSpPr>
        <p:spPr>
          <a:xfrm>
            <a:off x="1097280" y="2084294"/>
            <a:ext cx="6949440" cy="4280474"/>
          </a:xfrm>
        </p:spPr>
        <p:txBody>
          <a:bodyPr>
            <a:normAutofit/>
          </a:bodyPr>
          <a:lstStyle/>
          <a:p>
            <a:pPr marL="0" indent="0">
              <a:buNone/>
            </a:pPr>
            <a:r>
              <a:rPr lang="en-US" sz="2800" dirty="0" smtClean="0"/>
              <a:t>What is? Why is it important?</a:t>
            </a:r>
          </a:p>
          <a:p>
            <a:pPr marL="0" indent="0">
              <a:buNone/>
            </a:pPr>
            <a:r>
              <a:rPr lang="en-US" sz="2800" dirty="0" smtClean="0"/>
              <a:t>Sleep – Teaching/</a:t>
            </a:r>
            <a:r>
              <a:rPr lang="en-US" sz="2800" dirty="0" err="1" smtClean="0"/>
              <a:t>Hypnopedia</a:t>
            </a:r>
            <a:r>
              <a:rPr lang="en-US" sz="2800" dirty="0" smtClean="0"/>
              <a:t>:</a:t>
            </a:r>
          </a:p>
          <a:p>
            <a:pPr marL="0" indent="0">
              <a:buNone/>
            </a:pPr>
            <a:r>
              <a:rPr lang="en-US" sz="2800" dirty="0" smtClean="0"/>
              <a:t>Anthrax Bombs:</a:t>
            </a:r>
          </a:p>
          <a:p>
            <a:pPr marL="0" indent="0">
              <a:buNone/>
            </a:pPr>
            <a:r>
              <a:rPr lang="en-US" sz="2800" dirty="0" smtClean="0"/>
              <a:t>The Reservation: </a:t>
            </a:r>
          </a:p>
          <a:p>
            <a:pPr marL="0" indent="0">
              <a:buNone/>
            </a:pPr>
            <a:r>
              <a:rPr lang="en-US" sz="2800" dirty="0" smtClean="0"/>
              <a:t>Helicopters/Planes: </a:t>
            </a:r>
          </a:p>
          <a:p>
            <a:pPr marL="0" indent="0">
              <a:buNone/>
            </a:pPr>
            <a:r>
              <a:rPr lang="en-US" sz="2800" dirty="0" smtClean="0"/>
              <a:t>The Hatchery:</a:t>
            </a:r>
          </a:p>
          <a:p>
            <a:pPr marL="0" indent="0">
              <a:buNone/>
            </a:pPr>
            <a:r>
              <a:rPr lang="en-US" sz="2800" dirty="0" smtClean="0"/>
              <a:t>The Games:</a:t>
            </a:r>
          </a:p>
          <a:p>
            <a:pPr marL="0" indent="0">
              <a:buNone/>
            </a:pPr>
            <a:r>
              <a:rPr lang="en-US" sz="2800" dirty="0" smtClean="0"/>
              <a:t>Henry Ford:</a:t>
            </a:r>
          </a:p>
          <a:p>
            <a:pPr marL="0" indent="0">
              <a:buNone/>
            </a:pPr>
            <a:endParaRPr lang="en-US" dirty="0"/>
          </a:p>
        </p:txBody>
      </p:sp>
    </p:spTree>
    <p:extLst>
      <p:ext uri="{BB962C8B-B14F-4D97-AF65-F5344CB8AC3E}">
        <p14:creationId xmlns:p14="http://schemas.microsoft.com/office/powerpoint/2010/main" val="89698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Characters</a:t>
            </a:r>
            <a:endParaRPr lang="en-US" dirty="0"/>
          </a:p>
        </p:txBody>
      </p:sp>
      <p:sp>
        <p:nvSpPr>
          <p:cNvPr id="3" name="Content Placeholder 2"/>
          <p:cNvSpPr>
            <a:spLocks noGrp="1"/>
          </p:cNvSpPr>
          <p:nvPr>
            <p:ph idx="1"/>
          </p:nvPr>
        </p:nvSpPr>
        <p:spPr/>
        <p:txBody>
          <a:bodyPr/>
          <a:lstStyle/>
          <a:p>
            <a:r>
              <a:rPr lang="en-US" dirty="0" smtClean="0"/>
              <a:t>Bernard Marx is a malcontent who rages against the New World government in private but is too afraid to do so in public. He is fickle and has low self esteem. When he gains power and popularity because of John he suddenly likes the New World and has many women and high status.</a:t>
            </a:r>
            <a:endParaRPr lang="en-US" dirty="0"/>
          </a:p>
        </p:txBody>
      </p:sp>
    </p:spTree>
    <p:extLst>
      <p:ext uri="{BB962C8B-B14F-4D97-AF65-F5344CB8AC3E}">
        <p14:creationId xmlns:p14="http://schemas.microsoft.com/office/powerpoint/2010/main" val="3668246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Controller and Helmholtz</a:t>
            </a:r>
            <a:endParaRPr lang="en-US" dirty="0"/>
          </a:p>
        </p:txBody>
      </p:sp>
      <p:sp>
        <p:nvSpPr>
          <p:cNvPr id="3" name="Content Placeholder 2"/>
          <p:cNvSpPr>
            <a:spLocks noGrp="1"/>
          </p:cNvSpPr>
          <p:nvPr>
            <p:ph idx="1"/>
          </p:nvPr>
        </p:nvSpPr>
        <p:spPr/>
        <p:txBody>
          <a:bodyPr/>
          <a:lstStyle/>
          <a:p>
            <a:r>
              <a:rPr lang="en-US" dirty="0" smtClean="0"/>
              <a:t>Compare and contrast Helmholtz to Bernard. What makes them different and what makes them similar?</a:t>
            </a:r>
          </a:p>
          <a:p>
            <a:endParaRPr lang="en-US" dirty="0"/>
          </a:p>
          <a:p>
            <a:r>
              <a:rPr lang="en-US" dirty="0" smtClean="0"/>
              <a:t>Explain </a:t>
            </a:r>
            <a:r>
              <a:rPr lang="en-US" dirty="0" err="1" smtClean="0"/>
              <a:t>Mond’s</a:t>
            </a:r>
            <a:r>
              <a:rPr lang="en-US" dirty="0" smtClean="0"/>
              <a:t> individuality and what makes him different from everyone else. Why does society need someone like this to run it?</a:t>
            </a:r>
            <a:endParaRPr lang="en-US" dirty="0"/>
          </a:p>
        </p:txBody>
      </p:sp>
    </p:spTree>
    <p:extLst>
      <p:ext uri="{BB962C8B-B14F-4D97-AF65-F5344CB8AC3E}">
        <p14:creationId xmlns:p14="http://schemas.microsoft.com/office/powerpoint/2010/main" val="1044013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the Savage</a:t>
            </a:r>
            <a:endParaRPr lang="en-US" dirty="0"/>
          </a:p>
        </p:txBody>
      </p:sp>
      <p:sp>
        <p:nvSpPr>
          <p:cNvPr id="3" name="Content Placeholder 2"/>
          <p:cNvSpPr>
            <a:spLocks noGrp="1"/>
          </p:cNvSpPr>
          <p:nvPr>
            <p:ph idx="1"/>
          </p:nvPr>
        </p:nvSpPr>
        <p:spPr>
          <a:xfrm>
            <a:off x="457200" y="1752600"/>
            <a:ext cx="8229600" cy="2345654"/>
          </a:xfrm>
          <a:ln>
            <a:solidFill>
              <a:schemeClr val="bg1"/>
            </a:solidFill>
          </a:ln>
        </p:spPr>
        <p:txBody>
          <a:bodyPr>
            <a:normAutofit/>
          </a:bodyPr>
          <a:lstStyle/>
          <a:p>
            <a:pPr marL="0" indent="0">
              <a:buNone/>
            </a:pPr>
            <a:r>
              <a:rPr lang="en-US" dirty="0" smtClean="0"/>
              <a:t>John is from the reservation and is the son of the Director and Linda. He reads Shakespeare and detests the New World. He believes in love. Falls in love with </a:t>
            </a:r>
            <a:r>
              <a:rPr lang="en-US" dirty="0" err="1" smtClean="0"/>
              <a:t>Lenina</a:t>
            </a:r>
            <a:r>
              <a:rPr lang="en-US" dirty="0" smtClean="0"/>
              <a:t> and eventually kills her by whipping her to death. </a:t>
            </a:r>
            <a:endParaRPr lang="en-US" dirty="0"/>
          </a:p>
        </p:txBody>
      </p:sp>
      <p:sp>
        <p:nvSpPr>
          <p:cNvPr id="4" name="TextBox 3"/>
          <p:cNvSpPr txBox="1"/>
          <p:nvPr/>
        </p:nvSpPr>
        <p:spPr>
          <a:xfrm>
            <a:off x="226804" y="3865707"/>
            <a:ext cx="8459996" cy="830997"/>
          </a:xfrm>
          <a:prstGeom prst="rect">
            <a:avLst/>
          </a:prstGeom>
          <a:noFill/>
        </p:spPr>
        <p:txBody>
          <a:bodyPr wrap="square" rtlCol="0">
            <a:spAutoFit/>
          </a:bodyPr>
          <a:lstStyle/>
          <a:p>
            <a:r>
              <a:rPr lang="en-US" sz="2400" dirty="0" smtClean="0"/>
              <a:t>Look up the definition of a ‘Tragic Hero’. Is John a tragic hero? Why or why not? </a:t>
            </a:r>
            <a:endParaRPr lang="en-US" sz="2400" dirty="0"/>
          </a:p>
        </p:txBody>
      </p:sp>
    </p:spTree>
    <p:extLst>
      <p:ext uri="{BB962C8B-B14F-4D97-AF65-F5344CB8AC3E}">
        <p14:creationId xmlns:p14="http://schemas.microsoft.com/office/powerpoint/2010/main" val="6093760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88</TotalTime>
  <Words>789</Words>
  <Application>Microsoft Macintosh PowerPoint</Application>
  <PresentationFormat>On-screen Show (4:3)</PresentationFormat>
  <Paragraphs>44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Executive</vt:lpstr>
      <vt:lpstr>Brave New World</vt:lpstr>
      <vt:lpstr>Happiness</vt:lpstr>
      <vt:lpstr>Spirituality</vt:lpstr>
      <vt:lpstr>The Brave New World Review Activities:</vt:lpstr>
      <vt:lpstr>Major Themes</vt:lpstr>
      <vt:lpstr>Use of Technology</vt:lpstr>
      <vt:lpstr>Major Characters</vt:lpstr>
      <vt:lpstr>The Controller and Helmholtz</vt:lpstr>
      <vt:lpstr>John the Savage</vt:lpstr>
      <vt:lpstr>The Women</vt:lpstr>
      <vt:lpstr>Marxism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Brave New World</dc:title>
  <dc:creator>Gordon Laffin</dc:creator>
  <cp:lastModifiedBy>Gordon Laffin</cp:lastModifiedBy>
  <cp:revision>9</cp:revision>
  <dcterms:created xsi:type="dcterms:W3CDTF">2014-06-26T15:29:09Z</dcterms:created>
  <dcterms:modified xsi:type="dcterms:W3CDTF">2020-04-24T18:56:49Z</dcterms:modified>
</cp:coreProperties>
</file>